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93" r:id="rId1"/>
  </p:sldMasterIdLst>
  <p:notesMasterIdLst>
    <p:notesMasterId r:id="rId23"/>
  </p:notesMasterIdLst>
  <p:sldIdLst>
    <p:sldId id="2147481117" r:id="rId2"/>
    <p:sldId id="2147481129" r:id="rId3"/>
    <p:sldId id="2147481127" r:id="rId4"/>
    <p:sldId id="260" r:id="rId5"/>
    <p:sldId id="2147481121" r:id="rId6"/>
    <p:sldId id="2147481119" r:id="rId7"/>
    <p:sldId id="256" r:id="rId8"/>
    <p:sldId id="2147481134" r:id="rId9"/>
    <p:sldId id="262" r:id="rId10"/>
    <p:sldId id="263" r:id="rId11"/>
    <p:sldId id="277" r:id="rId12"/>
    <p:sldId id="2147481128" r:id="rId13"/>
    <p:sldId id="2147481130" r:id="rId14"/>
    <p:sldId id="279" r:id="rId15"/>
    <p:sldId id="2147481118" r:id="rId16"/>
    <p:sldId id="2147481120" r:id="rId17"/>
    <p:sldId id="2147481122" r:id="rId18"/>
    <p:sldId id="2147481125" r:id="rId19"/>
    <p:sldId id="2147481131" r:id="rId20"/>
    <p:sldId id="2147481132" r:id="rId21"/>
    <p:sldId id="2147481133" r:id="rId22"/>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A270541-07F3-4C4C-F0E7-B0E8343C3A1E}" name="三木 大輝(miki-taiki.7p4)" initials="大三" userId="S::MTSWJ@lansys.mhlw.go.jp::4de0f501-8cf3-4ce3-8b9b-17f3c1e10b5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33FF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8B38F3-6D6D-48B5-B31B-0470FFFBA38A}" v="9" dt="2025-04-08T04:14:21.182"/>
    <p1510:client id="{6A67C0A4-C254-4D70-BF40-880936909E6A}" v="82" dt="2025-04-08T11:13:10.425"/>
    <p1510:client id="{C3ED6E0D-84FA-4501-A049-E4060B13958F}" v="79" dt="2025-04-08T06:28:57.896"/>
    <p1510:client id="{D2D28464-82D6-45D4-93E3-0953AB692025}" v="4" dt="2025-04-08T04:21:48.564"/>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58" autoAdjust="0"/>
    <p:restoredTop sz="94653"/>
  </p:normalViewPr>
  <p:slideViewPr>
    <p:cSldViewPr snapToGrid="0">
      <p:cViewPr varScale="1">
        <p:scale>
          <a:sx n="79" d="100"/>
          <a:sy n="79" d="100"/>
        </p:scale>
        <p:origin x="94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三木 大輝(miki-taiki.7p4)" userId="4de0f501-8cf3-4ce3-8b9b-17f3c1e10b50" providerId="ADAL" clId="{D2D28464-82D6-45D4-93E3-0953AB692025}"/>
    <pc:docChg chg="modSld">
      <pc:chgData name="三木 大輝(miki-taiki.7p4)" userId="4de0f501-8cf3-4ce3-8b9b-17f3c1e10b50" providerId="ADAL" clId="{D2D28464-82D6-45D4-93E3-0953AB692025}" dt="2025-04-08T04:21:48.564" v="13"/>
      <pc:docMkLst>
        <pc:docMk/>
      </pc:docMkLst>
      <pc:sldChg chg="modSp mod">
        <pc:chgData name="三木 大輝(miki-taiki.7p4)" userId="4de0f501-8cf3-4ce3-8b9b-17f3c1e10b50" providerId="ADAL" clId="{D2D28464-82D6-45D4-93E3-0953AB692025}" dt="2025-04-08T04:21:48.564" v="13"/>
        <pc:sldMkLst>
          <pc:docMk/>
          <pc:sldMk cId="2754291296" sldId="2147481127"/>
        </pc:sldMkLst>
        <pc:spChg chg="mod">
          <ac:chgData name="三木 大輝(miki-taiki.7p4)" userId="4de0f501-8cf3-4ce3-8b9b-17f3c1e10b50" providerId="ADAL" clId="{D2D28464-82D6-45D4-93E3-0953AB692025}" dt="2025-04-08T04:21:48.564" v="13"/>
          <ac:spMkLst>
            <pc:docMk/>
            <pc:sldMk cId="2754291296" sldId="2147481127"/>
            <ac:spMk id="4" creationId="{32B85547-8AB9-38C3-F4FB-69953C873CB4}"/>
          </ac:spMkLst>
        </pc:spChg>
      </pc:sldChg>
    </pc:docChg>
  </pc:docChgLst>
  <pc:docChgLst>
    <pc:chgData name="三木 大輝(miki-taiki.7p4)" userId="4de0f501-8cf3-4ce3-8b9b-17f3c1e10b50" providerId="ADAL" clId="{C3ED6E0D-84FA-4501-A049-E4060B13958F}"/>
    <pc:docChg chg="modSld">
      <pc:chgData name="三木 大輝(miki-taiki.7p4)" userId="4de0f501-8cf3-4ce3-8b9b-17f3c1e10b50" providerId="ADAL" clId="{C3ED6E0D-84FA-4501-A049-E4060B13958F}" dt="2025-04-08T06:28:57.896" v="328"/>
      <pc:docMkLst>
        <pc:docMk/>
      </pc:docMkLst>
      <pc:sldChg chg="modSp mod">
        <pc:chgData name="三木 大輝(miki-taiki.7p4)" userId="4de0f501-8cf3-4ce3-8b9b-17f3c1e10b50" providerId="ADAL" clId="{C3ED6E0D-84FA-4501-A049-E4060B13958F}" dt="2025-04-08T06:23:58.112" v="182" actId="1076"/>
        <pc:sldMkLst>
          <pc:docMk/>
          <pc:sldMk cId="1710489243" sldId="2147481119"/>
        </pc:sldMkLst>
        <pc:spChg chg="mod">
          <ac:chgData name="三木 大輝(miki-taiki.7p4)" userId="4de0f501-8cf3-4ce3-8b9b-17f3c1e10b50" providerId="ADAL" clId="{C3ED6E0D-84FA-4501-A049-E4060B13958F}" dt="2025-04-08T06:23:58.112" v="182" actId="1076"/>
          <ac:spMkLst>
            <pc:docMk/>
            <pc:sldMk cId="1710489243" sldId="2147481119"/>
            <ac:spMk id="4" creationId="{1DA3D130-34BA-FC4F-8C35-7297A2EC0D82}"/>
          </ac:spMkLst>
        </pc:spChg>
      </pc:sldChg>
      <pc:sldChg chg="addSp modSp mod">
        <pc:chgData name="三木 大輝(miki-taiki.7p4)" userId="4de0f501-8cf3-4ce3-8b9b-17f3c1e10b50" providerId="ADAL" clId="{C3ED6E0D-84FA-4501-A049-E4060B13958F}" dt="2025-04-08T06:28:57.896" v="328"/>
        <pc:sldMkLst>
          <pc:docMk/>
          <pc:sldMk cId="2754291296" sldId="2147481127"/>
        </pc:sldMkLst>
        <pc:spChg chg="mod">
          <ac:chgData name="三木 大輝(miki-taiki.7p4)" userId="4de0f501-8cf3-4ce3-8b9b-17f3c1e10b50" providerId="ADAL" clId="{C3ED6E0D-84FA-4501-A049-E4060B13958F}" dt="2025-04-08T06:28:57.896" v="328"/>
          <ac:spMkLst>
            <pc:docMk/>
            <pc:sldMk cId="2754291296" sldId="2147481127"/>
            <ac:spMk id="4" creationId="{32B85547-8AB9-38C3-F4FB-69953C873CB4}"/>
          </ac:spMkLst>
        </pc:spChg>
        <pc:spChg chg="mod">
          <ac:chgData name="三木 大輝(miki-taiki.7p4)" userId="4de0f501-8cf3-4ce3-8b9b-17f3c1e10b50" providerId="ADAL" clId="{C3ED6E0D-84FA-4501-A049-E4060B13958F}" dt="2025-04-08T06:26:45.491" v="190" actId="13926"/>
          <ac:spMkLst>
            <pc:docMk/>
            <pc:sldMk cId="2754291296" sldId="2147481127"/>
            <ac:spMk id="5" creationId="{5B2C8567-BF0E-ECCE-5F1C-4B087888B39B}"/>
          </ac:spMkLst>
        </pc:spChg>
        <pc:spChg chg="add mod">
          <ac:chgData name="三木 大輝(miki-taiki.7p4)" userId="4de0f501-8cf3-4ce3-8b9b-17f3c1e10b50" providerId="ADAL" clId="{C3ED6E0D-84FA-4501-A049-E4060B13958F}" dt="2025-04-08T06:28:02.668" v="304" actId="1076"/>
          <ac:spMkLst>
            <pc:docMk/>
            <pc:sldMk cId="2754291296" sldId="2147481127"/>
            <ac:spMk id="8" creationId="{DADE4CDE-7259-337D-6326-6ECEDDC19EA1}"/>
          </ac:spMkLst>
        </pc:spChg>
      </pc:sldChg>
    </pc:docChg>
  </pc:docChgLst>
  <pc:docChgLst>
    <pc:chgData name="加古 敦也(kako-atsuya.fv2)" userId="9a3822fa-8ce4-4cb1-9c9b-2d628b87bde9" providerId="ADAL" clId="{6A67C0A4-C254-4D70-BF40-880936909E6A}"/>
    <pc:docChg chg="undo custSel modSld">
      <pc:chgData name="加古 敦也(kako-atsuya.fv2)" userId="9a3822fa-8ce4-4cb1-9c9b-2d628b87bde9" providerId="ADAL" clId="{6A67C0A4-C254-4D70-BF40-880936909E6A}" dt="2025-04-08T11:16:29.033" v="612" actId="6549"/>
      <pc:docMkLst>
        <pc:docMk/>
      </pc:docMkLst>
      <pc:sldChg chg="addSp modSp mod">
        <pc:chgData name="加古 敦也(kako-atsuya.fv2)" userId="9a3822fa-8ce4-4cb1-9c9b-2d628b87bde9" providerId="ADAL" clId="{6A67C0A4-C254-4D70-BF40-880936909E6A}" dt="2025-04-08T10:35:26.266" v="40" actId="14100"/>
        <pc:sldMkLst>
          <pc:docMk/>
          <pc:sldMk cId="4207634476" sldId="263"/>
        </pc:sldMkLst>
        <pc:spChg chg="add mod">
          <ac:chgData name="加古 敦也(kako-atsuya.fv2)" userId="9a3822fa-8ce4-4cb1-9c9b-2d628b87bde9" providerId="ADAL" clId="{6A67C0A4-C254-4D70-BF40-880936909E6A}" dt="2025-04-08T10:35:26.266" v="40" actId="14100"/>
          <ac:spMkLst>
            <pc:docMk/>
            <pc:sldMk cId="4207634476" sldId="263"/>
            <ac:spMk id="2" creationId="{8DE4C5E6-F54F-21E2-6D60-3E8449FAED97}"/>
          </ac:spMkLst>
        </pc:spChg>
        <pc:spChg chg="mod">
          <ac:chgData name="加古 敦也(kako-atsuya.fv2)" userId="9a3822fa-8ce4-4cb1-9c9b-2d628b87bde9" providerId="ADAL" clId="{6A67C0A4-C254-4D70-BF40-880936909E6A}" dt="2025-04-08T10:34:54.029" v="15" actId="13926"/>
          <ac:spMkLst>
            <pc:docMk/>
            <pc:sldMk cId="4207634476" sldId="263"/>
            <ac:spMk id="9" creationId="{B1B343C7-C1BF-B00B-6495-C977DCAD57F1}"/>
          </ac:spMkLst>
        </pc:spChg>
      </pc:sldChg>
      <pc:sldChg chg="addSp modSp mod">
        <pc:chgData name="加古 敦也(kako-atsuya.fv2)" userId="9a3822fa-8ce4-4cb1-9c9b-2d628b87bde9" providerId="ADAL" clId="{6A67C0A4-C254-4D70-BF40-880936909E6A}" dt="2025-04-08T10:37:20.461" v="57"/>
        <pc:sldMkLst>
          <pc:docMk/>
          <pc:sldMk cId="2754247743" sldId="277"/>
        </pc:sldMkLst>
        <pc:spChg chg="add mod">
          <ac:chgData name="加古 敦也(kako-atsuya.fv2)" userId="9a3822fa-8ce4-4cb1-9c9b-2d628b87bde9" providerId="ADAL" clId="{6A67C0A4-C254-4D70-BF40-880936909E6A}" dt="2025-04-08T10:37:20.461" v="57"/>
          <ac:spMkLst>
            <pc:docMk/>
            <pc:sldMk cId="2754247743" sldId="277"/>
            <ac:spMk id="2" creationId="{9C0F1D58-C7ED-29EC-3E48-E1C1021AEC49}"/>
          </ac:spMkLst>
        </pc:spChg>
        <pc:spChg chg="mod">
          <ac:chgData name="加古 敦也(kako-atsuya.fv2)" userId="9a3822fa-8ce4-4cb1-9c9b-2d628b87bde9" providerId="ADAL" clId="{6A67C0A4-C254-4D70-BF40-880936909E6A}" dt="2025-04-08T10:37:06.702" v="45" actId="20577"/>
          <ac:spMkLst>
            <pc:docMk/>
            <pc:sldMk cId="2754247743" sldId="277"/>
            <ac:spMk id="10" creationId="{5298F79E-B7F5-2E4F-6D91-8D418B72F0E9}"/>
          </ac:spMkLst>
        </pc:spChg>
      </pc:sldChg>
      <pc:sldChg chg="addSp modSp mod">
        <pc:chgData name="加古 敦也(kako-atsuya.fv2)" userId="9a3822fa-8ce4-4cb1-9c9b-2d628b87bde9" providerId="ADAL" clId="{6A67C0A4-C254-4D70-BF40-880936909E6A}" dt="2025-04-08T11:13:16.641" v="611" actId="14100"/>
        <pc:sldMkLst>
          <pc:docMk/>
          <pc:sldMk cId="998479438" sldId="2147481120"/>
        </pc:sldMkLst>
        <pc:spChg chg="add mod">
          <ac:chgData name="加古 敦也(kako-atsuya.fv2)" userId="9a3822fa-8ce4-4cb1-9c9b-2d628b87bde9" providerId="ADAL" clId="{6A67C0A4-C254-4D70-BF40-880936909E6A}" dt="2025-04-08T11:13:16.641" v="611" actId="14100"/>
          <ac:spMkLst>
            <pc:docMk/>
            <pc:sldMk cId="998479438" sldId="2147481120"/>
            <ac:spMk id="2" creationId="{7CE734F9-DDDF-E031-ECAA-4A9B91D5300D}"/>
          </ac:spMkLst>
        </pc:spChg>
      </pc:sldChg>
      <pc:sldChg chg="addSp modSp mod">
        <pc:chgData name="加古 敦也(kako-atsuya.fv2)" userId="9a3822fa-8ce4-4cb1-9c9b-2d628b87bde9" providerId="ADAL" clId="{6A67C0A4-C254-4D70-BF40-880936909E6A}" dt="2025-04-08T10:43:07.856" v="120"/>
        <pc:sldMkLst>
          <pc:docMk/>
          <pc:sldMk cId="2586344488" sldId="2147481128"/>
        </pc:sldMkLst>
        <pc:spChg chg="add mod">
          <ac:chgData name="加古 敦也(kako-atsuya.fv2)" userId="9a3822fa-8ce4-4cb1-9c9b-2d628b87bde9" providerId="ADAL" clId="{6A67C0A4-C254-4D70-BF40-880936909E6A}" dt="2025-04-08T10:43:07.856" v="120"/>
          <ac:spMkLst>
            <pc:docMk/>
            <pc:sldMk cId="2586344488" sldId="2147481128"/>
            <ac:spMk id="2" creationId="{2F862A28-CA0B-8372-3A32-B27324EEAE6C}"/>
          </ac:spMkLst>
        </pc:spChg>
        <pc:spChg chg="mod">
          <ac:chgData name="加古 敦也(kako-atsuya.fv2)" userId="9a3822fa-8ce4-4cb1-9c9b-2d628b87bde9" providerId="ADAL" clId="{6A67C0A4-C254-4D70-BF40-880936909E6A}" dt="2025-04-08T10:42:40.098" v="79" actId="14100"/>
          <ac:spMkLst>
            <pc:docMk/>
            <pc:sldMk cId="2586344488" sldId="2147481128"/>
            <ac:spMk id="6" creationId="{4F1926C2-AAFA-12B3-E752-1E2859EB4DA5}"/>
          </ac:spMkLst>
        </pc:spChg>
      </pc:sldChg>
      <pc:sldChg chg="modSp mod">
        <pc:chgData name="加古 敦也(kako-atsuya.fv2)" userId="9a3822fa-8ce4-4cb1-9c9b-2d628b87bde9" providerId="ADAL" clId="{6A67C0A4-C254-4D70-BF40-880936909E6A}" dt="2025-04-08T11:16:29.033" v="612" actId="6549"/>
        <pc:sldMkLst>
          <pc:docMk/>
          <pc:sldMk cId="3109401912" sldId="2147481131"/>
        </pc:sldMkLst>
        <pc:graphicFrameChg chg="modGraphic">
          <ac:chgData name="加古 敦也(kako-atsuya.fv2)" userId="9a3822fa-8ce4-4cb1-9c9b-2d628b87bde9" providerId="ADAL" clId="{6A67C0A4-C254-4D70-BF40-880936909E6A}" dt="2025-04-08T11:16:29.033" v="612" actId="6549"/>
          <ac:graphicFrameMkLst>
            <pc:docMk/>
            <pc:sldMk cId="3109401912" sldId="2147481131"/>
            <ac:graphicFrameMk id="3" creationId="{AC23D5FB-2CC0-7C0B-0324-3593F9473327}"/>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1"/>
            <a:ext cx="2918831" cy="495029"/>
          </a:xfrm>
          <a:prstGeom prst="rect">
            <a:avLst/>
          </a:prstGeom>
        </p:spPr>
        <p:txBody>
          <a:bodyPr vert="horz" lIns="91440" tIns="45720" rIns="91440" bIns="45720" rtlCol="0"/>
          <a:lstStyle>
            <a:lvl1pPr algn="r">
              <a:defRPr sz="1200"/>
            </a:lvl1pPr>
          </a:lstStyle>
          <a:p>
            <a:fld id="{F8039DB9-31B2-4536-BEDE-B5D95E833841}" type="datetimeFigureOut">
              <a:rPr kumimoji="1" lang="ja-JP" altLang="en-US" smtClean="0"/>
              <a:t>2025/4/10</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5"/>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6"/>
            <a:ext cx="2918831" cy="495028"/>
          </a:xfrm>
          <a:prstGeom prst="rect">
            <a:avLst/>
          </a:prstGeom>
        </p:spPr>
        <p:txBody>
          <a:bodyPr vert="horz" lIns="91440" tIns="45720" rIns="91440" bIns="45720" rtlCol="0" anchor="b"/>
          <a:lstStyle>
            <a:lvl1pPr algn="r">
              <a:defRPr sz="1200"/>
            </a:lvl1pPr>
          </a:lstStyle>
          <a:p>
            <a:fld id="{B7659F89-6321-4871-BF01-1962CEE5660E}" type="slidenum">
              <a:rPr kumimoji="1" lang="ja-JP" altLang="en-US" smtClean="0"/>
              <a:t>‹#›</a:t>
            </a:fld>
            <a:endParaRPr kumimoji="1" lang="ja-JP" altLang="en-US"/>
          </a:p>
        </p:txBody>
      </p:sp>
    </p:spTree>
    <p:extLst>
      <p:ext uri="{BB962C8B-B14F-4D97-AF65-F5344CB8AC3E}">
        <p14:creationId xmlns:p14="http://schemas.microsoft.com/office/powerpoint/2010/main" val="308858539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7659F89-6321-4871-BF01-1962CEE5660E}" type="slidenum">
              <a:rPr kumimoji="1" lang="ja-JP" altLang="en-US" smtClean="0"/>
              <a:t>10</a:t>
            </a:fld>
            <a:endParaRPr kumimoji="1" lang="ja-JP" altLang="en-US"/>
          </a:p>
        </p:txBody>
      </p:sp>
    </p:spTree>
    <p:extLst>
      <p:ext uri="{BB962C8B-B14F-4D97-AF65-F5344CB8AC3E}">
        <p14:creationId xmlns:p14="http://schemas.microsoft.com/office/powerpoint/2010/main" val="2567437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155539-4FDA-2770-D978-91BEF47F1160}"/>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4ED9E20-26E1-3E14-32CC-1C037CCA07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B8CF2844-2394-1CF7-35E3-8A5F115FDE0F}"/>
              </a:ext>
            </a:extLst>
          </p:cNvPr>
          <p:cNvSpPr>
            <a:spLocks noGrp="1"/>
          </p:cNvSpPr>
          <p:nvPr>
            <p:ph type="dt" sz="half" idx="10"/>
          </p:nvPr>
        </p:nvSpPr>
        <p:spPr/>
        <p:txBody>
          <a:bodyPr/>
          <a:lstStyle/>
          <a:p>
            <a:fld id="{D2873B97-874C-4EB8-A1A1-1879B877EFCE}" type="datetimeFigureOut">
              <a:rPr kumimoji="1" lang="ja-JP" altLang="en-US" smtClean="0"/>
              <a:t>2025/4/10</a:t>
            </a:fld>
            <a:endParaRPr kumimoji="1" lang="ja-JP" altLang="en-US"/>
          </a:p>
        </p:txBody>
      </p:sp>
      <p:sp>
        <p:nvSpPr>
          <p:cNvPr id="5" name="フッター プレースホルダー 4">
            <a:extLst>
              <a:ext uri="{FF2B5EF4-FFF2-40B4-BE49-F238E27FC236}">
                <a16:creationId xmlns:a16="http://schemas.microsoft.com/office/drawing/2014/main" id="{7FBEAAA6-7C04-418C-43C8-78877477C18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57AB746-5002-D1A0-FD09-09349C343CCB}"/>
              </a:ext>
            </a:extLst>
          </p:cNvPr>
          <p:cNvSpPr>
            <a:spLocks noGrp="1"/>
          </p:cNvSpPr>
          <p:nvPr>
            <p:ph type="sldNum" sz="quarter" idx="12"/>
          </p:nvPr>
        </p:nvSpPr>
        <p:spPr/>
        <p:txBody>
          <a:bodyPr/>
          <a:lstStyle/>
          <a:p>
            <a:fld id="{A945D40A-BEC7-4AFB-B627-950568CAD81A}" type="slidenum">
              <a:rPr kumimoji="1" lang="ja-JP" altLang="en-US" smtClean="0"/>
              <a:t>‹#›</a:t>
            </a:fld>
            <a:endParaRPr kumimoji="1" lang="ja-JP" altLang="en-US"/>
          </a:p>
        </p:txBody>
      </p:sp>
    </p:spTree>
    <p:extLst>
      <p:ext uri="{BB962C8B-B14F-4D97-AF65-F5344CB8AC3E}">
        <p14:creationId xmlns:p14="http://schemas.microsoft.com/office/powerpoint/2010/main" val="1257278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A01FF6-2DEA-9A7F-54B6-43BC00CBF93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93E1CDC-6ECB-C482-69E4-48D6F4336F2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F934927-C544-A38A-BB2C-2AC28EBE7D9B}"/>
              </a:ext>
            </a:extLst>
          </p:cNvPr>
          <p:cNvSpPr>
            <a:spLocks noGrp="1"/>
          </p:cNvSpPr>
          <p:nvPr>
            <p:ph type="dt" sz="half" idx="10"/>
          </p:nvPr>
        </p:nvSpPr>
        <p:spPr/>
        <p:txBody>
          <a:bodyPr/>
          <a:lstStyle/>
          <a:p>
            <a:fld id="{D2873B97-874C-4EB8-A1A1-1879B877EFCE}" type="datetimeFigureOut">
              <a:rPr kumimoji="1" lang="ja-JP" altLang="en-US" smtClean="0"/>
              <a:t>2025/4/10</a:t>
            </a:fld>
            <a:endParaRPr kumimoji="1" lang="ja-JP" altLang="en-US"/>
          </a:p>
        </p:txBody>
      </p:sp>
      <p:sp>
        <p:nvSpPr>
          <p:cNvPr id="5" name="フッター プレースホルダー 4">
            <a:extLst>
              <a:ext uri="{FF2B5EF4-FFF2-40B4-BE49-F238E27FC236}">
                <a16:creationId xmlns:a16="http://schemas.microsoft.com/office/drawing/2014/main" id="{F35E3757-0AB9-AF15-79D0-756AB8DC9AC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1BE9FA6-1B98-965B-A2AE-D9AE4D07C917}"/>
              </a:ext>
            </a:extLst>
          </p:cNvPr>
          <p:cNvSpPr>
            <a:spLocks noGrp="1"/>
          </p:cNvSpPr>
          <p:nvPr>
            <p:ph type="sldNum" sz="quarter" idx="12"/>
          </p:nvPr>
        </p:nvSpPr>
        <p:spPr/>
        <p:txBody>
          <a:bodyPr/>
          <a:lstStyle/>
          <a:p>
            <a:fld id="{A945D40A-BEC7-4AFB-B627-950568CAD81A}" type="slidenum">
              <a:rPr kumimoji="1" lang="ja-JP" altLang="en-US" smtClean="0"/>
              <a:t>‹#›</a:t>
            </a:fld>
            <a:endParaRPr kumimoji="1" lang="ja-JP" altLang="en-US"/>
          </a:p>
        </p:txBody>
      </p:sp>
    </p:spTree>
    <p:extLst>
      <p:ext uri="{BB962C8B-B14F-4D97-AF65-F5344CB8AC3E}">
        <p14:creationId xmlns:p14="http://schemas.microsoft.com/office/powerpoint/2010/main" val="1069635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560106B-6C37-C126-E9D7-410504C9E35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1675305-3F31-E4E3-C46B-9506B85AEF9C}"/>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9357679-85E2-CA49-E1FC-3EB656CEC0CC}"/>
              </a:ext>
            </a:extLst>
          </p:cNvPr>
          <p:cNvSpPr>
            <a:spLocks noGrp="1"/>
          </p:cNvSpPr>
          <p:nvPr>
            <p:ph type="dt" sz="half" idx="10"/>
          </p:nvPr>
        </p:nvSpPr>
        <p:spPr/>
        <p:txBody>
          <a:bodyPr/>
          <a:lstStyle/>
          <a:p>
            <a:fld id="{D2873B97-874C-4EB8-A1A1-1879B877EFCE}" type="datetimeFigureOut">
              <a:rPr kumimoji="1" lang="ja-JP" altLang="en-US" smtClean="0"/>
              <a:t>2025/4/10</a:t>
            </a:fld>
            <a:endParaRPr kumimoji="1" lang="ja-JP" altLang="en-US"/>
          </a:p>
        </p:txBody>
      </p:sp>
      <p:sp>
        <p:nvSpPr>
          <p:cNvPr id="5" name="フッター プレースホルダー 4">
            <a:extLst>
              <a:ext uri="{FF2B5EF4-FFF2-40B4-BE49-F238E27FC236}">
                <a16:creationId xmlns:a16="http://schemas.microsoft.com/office/drawing/2014/main" id="{DF3B5FD3-F199-BA63-D944-DA8AE6C76D7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BC054C5-6B77-3A65-4868-77F323AAB5F9}"/>
              </a:ext>
            </a:extLst>
          </p:cNvPr>
          <p:cNvSpPr>
            <a:spLocks noGrp="1"/>
          </p:cNvSpPr>
          <p:nvPr>
            <p:ph type="sldNum" sz="quarter" idx="12"/>
          </p:nvPr>
        </p:nvSpPr>
        <p:spPr/>
        <p:txBody>
          <a:bodyPr/>
          <a:lstStyle/>
          <a:p>
            <a:fld id="{A945D40A-BEC7-4AFB-B627-950568CAD81A}" type="slidenum">
              <a:rPr kumimoji="1" lang="ja-JP" altLang="en-US" smtClean="0"/>
              <a:t>‹#›</a:t>
            </a:fld>
            <a:endParaRPr kumimoji="1" lang="ja-JP" altLang="en-US"/>
          </a:p>
        </p:txBody>
      </p:sp>
    </p:spTree>
    <p:extLst>
      <p:ext uri="{BB962C8B-B14F-4D97-AF65-F5344CB8AC3E}">
        <p14:creationId xmlns:p14="http://schemas.microsoft.com/office/powerpoint/2010/main" val="1298304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252B43-C157-F07F-9804-9C7B93EA022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A01236E-F9C8-FE22-86A1-23E7B623883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F3F0BED-45BF-3A10-0F8F-D85E5F67DF85}"/>
              </a:ext>
            </a:extLst>
          </p:cNvPr>
          <p:cNvSpPr>
            <a:spLocks noGrp="1"/>
          </p:cNvSpPr>
          <p:nvPr>
            <p:ph type="dt" sz="half" idx="10"/>
          </p:nvPr>
        </p:nvSpPr>
        <p:spPr/>
        <p:txBody>
          <a:bodyPr/>
          <a:lstStyle/>
          <a:p>
            <a:fld id="{D2873B97-874C-4EB8-A1A1-1879B877EFCE}" type="datetimeFigureOut">
              <a:rPr kumimoji="1" lang="ja-JP" altLang="en-US" smtClean="0"/>
              <a:t>2025/4/10</a:t>
            </a:fld>
            <a:endParaRPr kumimoji="1" lang="ja-JP" altLang="en-US"/>
          </a:p>
        </p:txBody>
      </p:sp>
      <p:sp>
        <p:nvSpPr>
          <p:cNvPr id="5" name="フッター プレースホルダー 4">
            <a:extLst>
              <a:ext uri="{FF2B5EF4-FFF2-40B4-BE49-F238E27FC236}">
                <a16:creationId xmlns:a16="http://schemas.microsoft.com/office/drawing/2014/main" id="{AE197781-FC14-F7B3-0AD6-71B490B664B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1D37039-A27E-A43A-2D8E-E79CCCC1148D}"/>
              </a:ext>
            </a:extLst>
          </p:cNvPr>
          <p:cNvSpPr>
            <a:spLocks noGrp="1"/>
          </p:cNvSpPr>
          <p:nvPr>
            <p:ph type="sldNum" sz="quarter" idx="12"/>
          </p:nvPr>
        </p:nvSpPr>
        <p:spPr/>
        <p:txBody>
          <a:bodyPr/>
          <a:lstStyle/>
          <a:p>
            <a:fld id="{A945D40A-BEC7-4AFB-B627-950568CAD81A}" type="slidenum">
              <a:rPr kumimoji="1" lang="ja-JP" altLang="en-US" smtClean="0"/>
              <a:t>‹#›</a:t>
            </a:fld>
            <a:endParaRPr kumimoji="1" lang="ja-JP" altLang="en-US"/>
          </a:p>
        </p:txBody>
      </p:sp>
    </p:spTree>
    <p:extLst>
      <p:ext uri="{BB962C8B-B14F-4D97-AF65-F5344CB8AC3E}">
        <p14:creationId xmlns:p14="http://schemas.microsoft.com/office/powerpoint/2010/main" val="3971055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DB7532-BA27-7177-DF80-96658F5FD603}"/>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302E9EE-576A-709A-BB88-56871553CA9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E9D6CDE1-A583-2EBA-F934-176204767EF5}"/>
              </a:ext>
            </a:extLst>
          </p:cNvPr>
          <p:cNvSpPr>
            <a:spLocks noGrp="1"/>
          </p:cNvSpPr>
          <p:nvPr>
            <p:ph type="dt" sz="half" idx="10"/>
          </p:nvPr>
        </p:nvSpPr>
        <p:spPr/>
        <p:txBody>
          <a:bodyPr/>
          <a:lstStyle/>
          <a:p>
            <a:fld id="{D2873B97-874C-4EB8-A1A1-1879B877EFCE}" type="datetimeFigureOut">
              <a:rPr kumimoji="1" lang="ja-JP" altLang="en-US" smtClean="0"/>
              <a:t>2025/4/10</a:t>
            </a:fld>
            <a:endParaRPr kumimoji="1" lang="ja-JP" altLang="en-US"/>
          </a:p>
        </p:txBody>
      </p:sp>
      <p:sp>
        <p:nvSpPr>
          <p:cNvPr id="5" name="フッター プレースホルダー 4">
            <a:extLst>
              <a:ext uri="{FF2B5EF4-FFF2-40B4-BE49-F238E27FC236}">
                <a16:creationId xmlns:a16="http://schemas.microsoft.com/office/drawing/2014/main" id="{E0EB26BF-2768-4EEB-3E33-F399DB7164B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67DDA36-824E-F762-555B-30C5BFBEE455}"/>
              </a:ext>
            </a:extLst>
          </p:cNvPr>
          <p:cNvSpPr>
            <a:spLocks noGrp="1"/>
          </p:cNvSpPr>
          <p:nvPr>
            <p:ph type="sldNum" sz="quarter" idx="12"/>
          </p:nvPr>
        </p:nvSpPr>
        <p:spPr/>
        <p:txBody>
          <a:bodyPr/>
          <a:lstStyle/>
          <a:p>
            <a:fld id="{A945D40A-BEC7-4AFB-B627-950568CAD81A}" type="slidenum">
              <a:rPr kumimoji="1" lang="ja-JP" altLang="en-US" smtClean="0"/>
              <a:t>‹#›</a:t>
            </a:fld>
            <a:endParaRPr kumimoji="1" lang="ja-JP" altLang="en-US"/>
          </a:p>
        </p:txBody>
      </p:sp>
    </p:spTree>
    <p:extLst>
      <p:ext uri="{BB962C8B-B14F-4D97-AF65-F5344CB8AC3E}">
        <p14:creationId xmlns:p14="http://schemas.microsoft.com/office/powerpoint/2010/main" val="2294067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B244AA-4244-A01B-4BC7-1C992DE2EDC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B127EF6-D638-786B-0CA4-AD80B50C6E9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DDED825-40EC-F070-F8A3-01C01DB6A112}"/>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921BB1E-82D6-A5DE-BCE1-CCBDBD90285A}"/>
              </a:ext>
            </a:extLst>
          </p:cNvPr>
          <p:cNvSpPr>
            <a:spLocks noGrp="1"/>
          </p:cNvSpPr>
          <p:nvPr>
            <p:ph type="dt" sz="half" idx="10"/>
          </p:nvPr>
        </p:nvSpPr>
        <p:spPr/>
        <p:txBody>
          <a:bodyPr/>
          <a:lstStyle/>
          <a:p>
            <a:fld id="{D2873B97-874C-4EB8-A1A1-1879B877EFCE}" type="datetimeFigureOut">
              <a:rPr kumimoji="1" lang="ja-JP" altLang="en-US" smtClean="0"/>
              <a:t>2025/4/10</a:t>
            </a:fld>
            <a:endParaRPr kumimoji="1" lang="ja-JP" altLang="en-US"/>
          </a:p>
        </p:txBody>
      </p:sp>
      <p:sp>
        <p:nvSpPr>
          <p:cNvPr id="6" name="フッター プレースホルダー 5">
            <a:extLst>
              <a:ext uri="{FF2B5EF4-FFF2-40B4-BE49-F238E27FC236}">
                <a16:creationId xmlns:a16="http://schemas.microsoft.com/office/drawing/2014/main" id="{9D04AA3B-2B75-F845-3659-0E2DD4EA0D9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39BF893-6067-9C55-DF2F-48053BF6F5F8}"/>
              </a:ext>
            </a:extLst>
          </p:cNvPr>
          <p:cNvSpPr>
            <a:spLocks noGrp="1"/>
          </p:cNvSpPr>
          <p:nvPr>
            <p:ph type="sldNum" sz="quarter" idx="12"/>
          </p:nvPr>
        </p:nvSpPr>
        <p:spPr/>
        <p:txBody>
          <a:bodyPr/>
          <a:lstStyle/>
          <a:p>
            <a:fld id="{A945D40A-BEC7-4AFB-B627-950568CAD81A}" type="slidenum">
              <a:rPr kumimoji="1" lang="ja-JP" altLang="en-US" smtClean="0"/>
              <a:t>‹#›</a:t>
            </a:fld>
            <a:endParaRPr kumimoji="1" lang="ja-JP" altLang="en-US"/>
          </a:p>
        </p:txBody>
      </p:sp>
    </p:spTree>
    <p:extLst>
      <p:ext uri="{BB962C8B-B14F-4D97-AF65-F5344CB8AC3E}">
        <p14:creationId xmlns:p14="http://schemas.microsoft.com/office/powerpoint/2010/main" val="734288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2B3546-109D-4860-2566-FAC649747D0C}"/>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E3203EA-0503-71B8-53BE-E682582F38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6FA3A58-1095-B62D-2E6A-14E5E67D47C7}"/>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7D95AD4-4F0D-EF99-7F16-615C9E5D33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C109F61-EAE7-8E12-8CD9-3F7FF3630126}"/>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2F5B5D4-5D1D-35AA-7BC5-7029E148A660}"/>
              </a:ext>
            </a:extLst>
          </p:cNvPr>
          <p:cNvSpPr>
            <a:spLocks noGrp="1"/>
          </p:cNvSpPr>
          <p:nvPr>
            <p:ph type="dt" sz="half" idx="10"/>
          </p:nvPr>
        </p:nvSpPr>
        <p:spPr/>
        <p:txBody>
          <a:bodyPr/>
          <a:lstStyle/>
          <a:p>
            <a:fld id="{D2873B97-874C-4EB8-A1A1-1879B877EFCE}" type="datetimeFigureOut">
              <a:rPr kumimoji="1" lang="ja-JP" altLang="en-US" smtClean="0"/>
              <a:t>2025/4/10</a:t>
            </a:fld>
            <a:endParaRPr kumimoji="1" lang="ja-JP" altLang="en-US"/>
          </a:p>
        </p:txBody>
      </p:sp>
      <p:sp>
        <p:nvSpPr>
          <p:cNvPr id="8" name="フッター プレースホルダー 7">
            <a:extLst>
              <a:ext uri="{FF2B5EF4-FFF2-40B4-BE49-F238E27FC236}">
                <a16:creationId xmlns:a16="http://schemas.microsoft.com/office/drawing/2014/main" id="{AF94245C-CD71-2FFE-E432-626D586303E1}"/>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170AA14E-2CCF-D7BE-897E-7981B9DD5D47}"/>
              </a:ext>
            </a:extLst>
          </p:cNvPr>
          <p:cNvSpPr>
            <a:spLocks noGrp="1"/>
          </p:cNvSpPr>
          <p:nvPr>
            <p:ph type="sldNum" sz="quarter" idx="12"/>
          </p:nvPr>
        </p:nvSpPr>
        <p:spPr/>
        <p:txBody>
          <a:bodyPr/>
          <a:lstStyle/>
          <a:p>
            <a:fld id="{A945D40A-BEC7-4AFB-B627-950568CAD81A}" type="slidenum">
              <a:rPr kumimoji="1" lang="ja-JP" altLang="en-US" smtClean="0"/>
              <a:t>‹#›</a:t>
            </a:fld>
            <a:endParaRPr kumimoji="1" lang="ja-JP" altLang="en-US"/>
          </a:p>
        </p:txBody>
      </p:sp>
    </p:spTree>
    <p:extLst>
      <p:ext uri="{BB962C8B-B14F-4D97-AF65-F5344CB8AC3E}">
        <p14:creationId xmlns:p14="http://schemas.microsoft.com/office/powerpoint/2010/main" val="572356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D531BF-DE7C-C4DD-5F9C-B74DE0B39B0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ADB7682-4A58-D688-6BBB-9D119337ED20}"/>
              </a:ext>
            </a:extLst>
          </p:cNvPr>
          <p:cNvSpPr>
            <a:spLocks noGrp="1"/>
          </p:cNvSpPr>
          <p:nvPr>
            <p:ph type="dt" sz="half" idx="10"/>
          </p:nvPr>
        </p:nvSpPr>
        <p:spPr/>
        <p:txBody>
          <a:bodyPr/>
          <a:lstStyle/>
          <a:p>
            <a:fld id="{D2873B97-874C-4EB8-A1A1-1879B877EFCE}" type="datetimeFigureOut">
              <a:rPr kumimoji="1" lang="ja-JP" altLang="en-US" smtClean="0"/>
              <a:t>2025/4/10</a:t>
            </a:fld>
            <a:endParaRPr kumimoji="1" lang="ja-JP" altLang="en-US"/>
          </a:p>
        </p:txBody>
      </p:sp>
      <p:sp>
        <p:nvSpPr>
          <p:cNvPr id="4" name="フッター プレースホルダー 3">
            <a:extLst>
              <a:ext uri="{FF2B5EF4-FFF2-40B4-BE49-F238E27FC236}">
                <a16:creationId xmlns:a16="http://schemas.microsoft.com/office/drawing/2014/main" id="{71A1AD6C-A09E-0079-40BA-A82323A9393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F6014FC9-13D9-6699-B7A1-FD55824F1EBE}"/>
              </a:ext>
            </a:extLst>
          </p:cNvPr>
          <p:cNvSpPr>
            <a:spLocks noGrp="1"/>
          </p:cNvSpPr>
          <p:nvPr>
            <p:ph type="sldNum" sz="quarter" idx="12"/>
          </p:nvPr>
        </p:nvSpPr>
        <p:spPr/>
        <p:txBody>
          <a:bodyPr/>
          <a:lstStyle/>
          <a:p>
            <a:fld id="{A945D40A-BEC7-4AFB-B627-950568CAD81A}" type="slidenum">
              <a:rPr kumimoji="1" lang="ja-JP" altLang="en-US" smtClean="0"/>
              <a:t>‹#›</a:t>
            </a:fld>
            <a:endParaRPr kumimoji="1" lang="ja-JP" altLang="en-US"/>
          </a:p>
        </p:txBody>
      </p:sp>
    </p:spTree>
    <p:extLst>
      <p:ext uri="{BB962C8B-B14F-4D97-AF65-F5344CB8AC3E}">
        <p14:creationId xmlns:p14="http://schemas.microsoft.com/office/powerpoint/2010/main" val="1720969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01A1368-5B4D-BE8E-1663-553B7DCB9524}"/>
              </a:ext>
            </a:extLst>
          </p:cNvPr>
          <p:cNvSpPr>
            <a:spLocks noGrp="1"/>
          </p:cNvSpPr>
          <p:nvPr>
            <p:ph type="dt" sz="half" idx="10"/>
          </p:nvPr>
        </p:nvSpPr>
        <p:spPr/>
        <p:txBody>
          <a:bodyPr/>
          <a:lstStyle/>
          <a:p>
            <a:fld id="{D2873B97-874C-4EB8-A1A1-1879B877EFCE}" type="datetimeFigureOut">
              <a:rPr kumimoji="1" lang="ja-JP" altLang="en-US" smtClean="0"/>
              <a:t>2025/4/10</a:t>
            </a:fld>
            <a:endParaRPr kumimoji="1" lang="ja-JP" altLang="en-US"/>
          </a:p>
        </p:txBody>
      </p:sp>
      <p:sp>
        <p:nvSpPr>
          <p:cNvPr id="3" name="フッター プレースホルダー 2">
            <a:extLst>
              <a:ext uri="{FF2B5EF4-FFF2-40B4-BE49-F238E27FC236}">
                <a16:creationId xmlns:a16="http://schemas.microsoft.com/office/drawing/2014/main" id="{3DE807F6-58B1-CE28-E66E-F67E78F3A75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6E1FB28-85B6-F384-1976-9F5911E916A4}"/>
              </a:ext>
            </a:extLst>
          </p:cNvPr>
          <p:cNvSpPr>
            <a:spLocks noGrp="1"/>
          </p:cNvSpPr>
          <p:nvPr>
            <p:ph type="sldNum" sz="quarter" idx="12"/>
          </p:nvPr>
        </p:nvSpPr>
        <p:spPr/>
        <p:txBody>
          <a:bodyPr/>
          <a:lstStyle/>
          <a:p>
            <a:fld id="{A945D40A-BEC7-4AFB-B627-950568CAD81A}" type="slidenum">
              <a:rPr kumimoji="1" lang="ja-JP" altLang="en-US" smtClean="0"/>
              <a:t>‹#›</a:t>
            </a:fld>
            <a:endParaRPr kumimoji="1" lang="ja-JP" altLang="en-US"/>
          </a:p>
        </p:txBody>
      </p:sp>
    </p:spTree>
    <p:extLst>
      <p:ext uri="{BB962C8B-B14F-4D97-AF65-F5344CB8AC3E}">
        <p14:creationId xmlns:p14="http://schemas.microsoft.com/office/powerpoint/2010/main" val="4275119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7A5ACB-DE61-DB25-6D64-9D9D27A1A0C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F94F26C-530B-A034-F9CC-39B5500929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4228274-1294-925B-4072-48BE2A93D7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EE3655D-018F-A628-3878-168C58963794}"/>
              </a:ext>
            </a:extLst>
          </p:cNvPr>
          <p:cNvSpPr>
            <a:spLocks noGrp="1"/>
          </p:cNvSpPr>
          <p:nvPr>
            <p:ph type="dt" sz="half" idx="10"/>
          </p:nvPr>
        </p:nvSpPr>
        <p:spPr/>
        <p:txBody>
          <a:bodyPr/>
          <a:lstStyle/>
          <a:p>
            <a:fld id="{D2873B97-874C-4EB8-A1A1-1879B877EFCE}" type="datetimeFigureOut">
              <a:rPr kumimoji="1" lang="ja-JP" altLang="en-US" smtClean="0"/>
              <a:t>2025/4/10</a:t>
            </a:fld>
            <a:endParaRPr kumimoji="1" lang="ja-JP" altLang="en-US"/>
          </a:p>
        </p:txBody>
      </p:sp>
      <p:sp>
        <p:nvSpPr>
          <p:cNvPr id="6" name="フッター プレースホルダー 5">
            <a:extLst>
              <a:ext uri="{FF2B5EF4-FFF2-40B4-BE49-F238E27FC236}">
                <a16:creationId xmlns:a16="http://schemas.microsoft.com/office/drawing/2014/main" id="{15234541-7B3D-20C4-5752-4A5DAC1EC4D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9D23CF3-45C4-3021-DE2D-C9EC5ADAAE74}"/>
              </a:ext>
            </a:extLst>
          </p:cNvPr>
          <p:cNvSpPr>
            <a:spLocks noGrp="1"/>
          </p:cNvSpPr>
          <p:nvPr>
            <p:ph type="sldNum" sz="quarter" idx="12"/>
          </p:nvPr>
        </p:nvSpPr>
        <p:spPr/>
        <p:txBody>
          <a:bodyPr/>
          <a:lstStyle/>
          <a:p>
            <a:fld id="{A945D40A-BEC7-4AFB-B627-950568CAD81A}" type="slidenum">
              <a:rPr kumimoji="1" lang="ja-JP" altLang="en-US" smtClean="0"/>
              <a:t>‹#›</a:t>
            </a:fld>
            <a:endParaRPr kumimoji="1" lang="ja-JP" altLang="en-US"/>
          </a:p>
        </p:txBody>
      </p:sp>
    </p:spTree>
    <p:extLst>
      <p:ext uri="{BB962C8B-B14F-4D97-AF65-F5344CB8AC3E}">
        <p14:creationId xmlns:p14="http://schemas.microsoft.com/office/powerpoint/2010/main" val="3672369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F16924-CBD0-3DE9-7F70-37F1D33C712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F4306BE-EDA5-CF68-6421-661F852390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0B040A26-1C6C-0207-E78A-A63C69ACD1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5EAEFAF-9C9B-AA75-4B16-D9298E8380BC}"/>
              </a:ext>
            </a:extLst>
          </p:cNvPr>
          <p:cNvSpPr>
            <a:spLocks noGrp="1"/>
          </p:cNvSpPr>
          <p:nvPr>
            <p:ph type="dt" sz="half" idx="10"/>
          </p:nvPr>
        </p:nvSpPr>
        <p:spPr/>
        <p:txBody>
          <a:bodyPr/>
          <a:lstStyle/>
          <a:p>
            <a:fld id="{D2873B97-874C-4EB8-A1A1-1879B877EFCE}" type="datetimeFigureOut">
              <a:rPr kumimoji="1" lang="ja-JP" altLang="en-US" smtClean="0"/>
              <a:t>2025/4/10</a:t>
            </a:fld>
            <a:endParaRPr kumimoji="1" lang="ja-JP" altLang="en-US"/>
          </a:p>
        </p:txBody>
      </p:sp>
      <p:sp>
        <p:nvSpPr>
          <p:cNvPr id="6" name="フッター プレースホルダー 5">
            <a:extLst>
              <a:ext uri="{FF2B5EF4-FFF2-40B4-BE49-F238E27FC236}">
                <a16:creationId xmlns:a16="http://schemas.microsoft.com/office/drawing/2014/main" id="{2A29516A-7449-1544-66C6-6D20B41534B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49BE5F4-66A1-EDD5-123B-E3039B46BE36}"/>
              </a:ext>
            </a:extLst>
          </p:cNvPr>
          <p:cNvSpPr>
            <a:spLocks noGrp="1"/>
          </p:cNvSpPr>
          <p:nvPr>
            <p:ph type="sldNum" sz="quarter" idx="12"/>
          </p:nvPr>
        </p:nvSpPr>
        <p:spPr/>
        <p:txBody>
          <a:bodyPr/>
          <a:lstStyle/>
          <a:p>
            <a:fld id="{A945D40A-BEC7-4AFB-B627-950568CAD81A}" type="slidenum">
              <a:rPr kumimoji="1" lang="ja-JP" altLang="en-US" smtClean="0"/>
              <a:t>‹#›</a:t>
            </a:fld>
            <a:endParaRPr kumimoji="1" lang="ja-JP" altLang="en-US"/>
          </a:p>
        </p:txBody>
      </p:sp>
    </p:spTree>
    <p:extLst>
      <p:ext uri="{BB962C8B-B14F-4D97-AF65-F5344CB8AC3E}">
        <p14:creationId xmlns:p14="http://schemas.microsoft.com/office/powerpoint/2010/main" val="3598327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A6644BCF-4750-2C55-7A9A-C51DA260BD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3FA318B-3635-E9CA-198A-5F56B82F21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3D3F450-0B61-3985-2807-AE9DFFB0E5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2873B97-874C-4EB8-A1A1-1879B877EFCE}" type="datetimeFigureOut">
              <a:rPr kumimoji="1" lang="ja-JP" altLang="en-US" smtClean="0"/>
              <a:t>2025/4/10</a:t>
            </a:fld>
            <a:endParaRPr kumimoji="1" lang="ja-JP" altLang="en-US"/>
          </a:p>
        </p:txBody>
      </p:sp>
      <p:sp>
        <p:nvSpPr>
          <p:cNvPr id="5" name="フッター プレースホルダー 4">
            <a:extLst>
              <a:ext uri="{FF2B5EF4-FFF2-40B4-BE49-F238E27FC236}">
                <a16:creationId xmlns:a16="http://schemas.microsoft.com/office/drawing/2014/main" id="{17648B82-FDC7-C8EA-4271-29BCB5DE89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E7B3C6B-B4F4-5A47-EEE9-BF9C7A2C5B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945D40A-BEC7-4AFB-B627-950568CAD81A}" type="slidenum">
              <a:rPr kumimoji="1" lang="ja-JP" altLang="en-US" smtClean="0"/>
              <a:t>‹#›</a:t>
            </a:fld>
            <a:endParaRPr kumimoji="1" lang="ja-JP" altLang="en-US"/>
          </a:p>
        </p:txBody>
      </p:sp>
    </p:spTree>
    <p:extLst>
      <p:ext uri="{BB962C8B-B14F-4D97-AF65-F5344CB8AC3E}">
        <p14:creationId xmlns:p14="http://schemas.microsoft.com/office/powerpoint/2010/main" val="1432625982"/>
      </p:ext>
    </p:extLst>
  </p:cSld>
  <p:clrMap bg1="lt1" tx1="dk1" bg2="lt2" tx2="dk2" accent1="accent1" accent2="accent2" accent3="accent3" accent4="accent4" accent5="accent5" accent6="accent6" hlink="hlink" folHlink="folHlink"/>
  <p:sldLayoutIdLst>
    <p:sldLayoutId id="2147484594" r:id="rId1"/>
    <p:sldLayoutId id="2147484595" r:id="rId2"/>
    <p:sldLayoutId id="2147484596" r:id="rId3"/>
    <p:sldLayoutId id="2147484597" r:id="rId4"/>
    <p:sldLayoutId id="2147484598" r:id="rId5"/>
    <p:sldLayoutId id="2147484599" r:id="rId6"/>
    <p:sldLayoutId id="2147484600" r:id="rId7"/>
    <p:sldLayoutId id="2147484601" r:id="rId8"/>
    <p:sldLayoutId id="2147484602" r:id="rId9"/>
    <p:sldLayoutId id="2147484603" r:id="rId10"/>
    <p:sldLayoutId id="2147484604"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685ED080-C931-D604-72F3-60658F3BFA2D}"/>
              </a:ext>
            </a:extLst>
          </p:cNvPr>
          <p:cNvSpPr/>
          <p:nvPr/>
        </p:nvSpPr>
        <p:spPr>
          <a:xfrm>
            <a:off x="8524875" y="5549619"/>
            <a:ext cx="3667125" cy="3429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110004020202020204"/>
              <a:ea typeface="游ゴシック" panose="020B0400000000000000" pitchFamily="50" charset="-128"/>
              <a:cs typeface="+mn-cs"/>
            </a:endParaRPr>
          </a:p>
        </p:txBody>
      </p:sp>
      <p:sp>
        <p:nvSpPr>
          <p:cNvPr id="14" name="スライド番号プレースホルダー 4">
            <a:extLst>
              <a:ext uri="{FF2B5EF4-FFF2-40B4-BE49-F238E27FC236}">
                <a16:creationId xmlns:a16="http://schemas.microsoft.com/office/drawing/2014/main" id="{C7B823D7-838B-FD29-DF9F-A044DFE120FD}"/>
              </a:ext>
            </a:extLst>
          </p:cNvPr>
          <p:cNvSpPr txBox="1">
            <a:spLocks noGrp="1"/>
          </p:cNvSpPr>
          <p:nvPr/>
        </p:nvSpPr>
        <p:spPr bwMode="auto">
          <a:xfrm>
            <a:off x="9912424" y="61906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E067961-EC55-4815-9B2E-C9E7B8471E1C}" type="slidenum">
              <a:rPr kumimoji="1" lang="en-US" altLang="ja-JP" sz="3200" b="0" i="0" u="none" strike="noStrike" kern="0" cap="none" spc="0" normalizeH="0" baseline="0" noProof="0">
                <a:ln>
                  <a:noFill/>
                </a:ln>
                <a:solidFill>
                  <a:srgbClr val="000000"/>
                </a:solidFill>
                <a:effectLst/>
                <a:uLnTx/>
                <a:uFillTx/>
                <a:latin typeface="ＭＳ Ｐゴシック" charset="-128"/>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en-US" altLang="ja-JP" sz="3200" b="0" i="0" u="none" strike="noStrike" kern="0" cap="none" spc="0" normalizeH="0" baseline="0" noProof="0" dirty="0">
              <a:ln>
                <a:noFill/>
              </a:ln>
              <a:solidFill>
                <a:srgbClr val="000000"/>
              </a:solidFill>
              <a:effectLst/>
              <a:uLnTx/>
              <a:uFillTx/>
              <a:latin typeface="ＭＳ Ｐゴシック" charset="-128"/>
              <a:ea typeface="ＭＳ Ｐゴシック" charset="-128"/>
              <a:cs typeface="+mn-cs"/>
            </a:endParaRPr>
          </a:p>
        </p:txBody>
      </p:sp>
      <p:sp>
        <p:nvSpPr>
          <p:cNvPr id="2" name="テキスト ボックス 1">
            <a:extLst>
              <a:ext uri="{FF2B5EF4-FFF2-40B4-BE49-F238E27FC236}">
                <a16:creationId xmlns:a16="http://schemas.microsoft.com/office/drawing/2014/main" id="{AF2F5A28-1416-EF32-8FAA-31DE6A3A3C0D}"/>
              </a:ext>
            </a:extLst>
          </p:cNvPr>
          <p:cNvSpPr txBox="1"/>
          <p:nvPr/>
        </p:nvSpPr>
        <p:spPr>
          <a:xfrm>
            <a:off x="0" y="0"/>
            <a:ext cx="12206995" cy="1200329"/>
          </a:xfrm>
          <a:prstGeom prst="rect">
            <a:avLst/>
          </a:prstGeom>
          <a:solidFill>
            <a:schemeClr val="accent2"/>
          </a:solidFill>
          <a:ln w="19050" cap="flat" cmpd="sng" algn="ctr">
            <a:noFill/>
            <a:prstDash val="solid"/>
            <a:miter lim="800000"/>
          </a:ln>
          <a:effectLst/>
        </p:spPr>
        <p:txBody>
          <a:bodyPr wrap="square" rtlCol="0">
            <a:spAutoFit/>
          </a:bodyPr>
          <a:lstStyle/>
          <a:p>
            <a:pPr marL="0" marR="0" lvl="0" indent="0" algn="ctr" defTabSz="417909" rtl="0" eaLnBrk="1" fontAlgn="auto" latinLnBrk="0" hangingPunct="1">
              <a:spcBef>
                <a:spcPts val="0"/>
              </a:spcBef>
              <a:buClrTx/>
              <a:buSzTx/>
              <a:buFontTx/>
              <a:buNone/>
              <a:tabLst/>
              <a:defRPr/>
            </a:pPr>
            <a:r>
              <a:rPr kumimoji="0" lang="ja-JP" altLang="en-US" sz="4000" b="1" i="0" u="none" strike="noStrike" kern="100" normalizeH="0" baseline="0" noProof="0" dirty="0">
                <a:ln w="0"/>
                <a:solidFill>
                  <a:schemeClr val="bg1"/>
                </a:solidFill>
                <a:effectLst>
                  <a:outerShdw blurRad="38100" dist="19050" dir="2700000" algn="tl" rotWithShape="0">
                    <a:prstClr val="black">
                      <a:alpha val="40000"/>
                    </a:prstClr>
                  </a:outerShdw>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ベースアップ評価料</a:t>
            </a:r>
            <a:endParaRPr kumimoji="0" lang="en-US" altLang="ja-JP" sz="4000" b="1" i="0" u="none" strike="noStrike" kern="100" normalizeH="0" baseline="0" noProof="0" dirty="0">
              <a:ln w="0"/>
              <a:solidFill>
                <a:schemeClr val="bg1"/>
              </a:solidFill>
              <a:effectLst>
                <a:outerShdw blurRad="38100" dist="19050" dir="2700000" algn="tl" rotWithShape="0">
                  <a:prstClr val="black">
                    <a:alpha val="40000"/>
                  </a:prstClr>
                </a:outerShdw>
              </a:effectLst>
              <a:uLnTx/>
              <a:uFillTx/>
              <a:latin typeface="BIZ UDゴシック" panose="020B0400000000000000" pitchFamily="49" charset="-128"/>
              <a:ea typeface="BIZ UDゴシック" panose="020B0400000000000000" pitchFamily="49" charset="-128"/>
              <a:cs typeface="Times New Roman" panose="02020603050405020304" pitchFamily="18" charset="0"/>
            </a:endParaRPr>
          </a:p>
          <a:p>
            <a:pPr marL="0" marR="0" lvl="0" indent="0" algn="ctr" defTabSz="417909" rtl="0" eaLnBrk="1" fontAlgn="auto" latinLnBrk="0" hangingPunct="1">
              <a:spcBef>
                <a:spcPts val="0"/>
              </a:spcBef>
              <a:buClrTx/>
              <a:buSzTx/>
              <a:buFontTx/>
              <a:buNone/>
              <a:tabLst/>
              <a:defRPr/>
            </a:pPr>
            <a:r>
              <a:rPr kumimoji="0" lang="ja-JP" altLang="en-US" sz="3200" b="1" i="0" u="none" strike="noStrike" kern="100" normalizeH="0" baseline="0" noProof="0" dirty="0">
                <a:ln w="0"/>
                <a:solidFill>
                  <a:schemeClr val="bg1"/>
                </a:solidFill>
                <a:effectLst>
                  <a:outerShdw blurRad="38100" dist="19050" dir="2700000" algn="tl" rotWithShape="0">
                    <a:prstClr val="black">
                      <a:alpha val="40000"/>
                    </a:prstClr>
                  </a:outerShdw>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「賃金改善実績報告書」（診療所用）の作成・提出について</a:t>
            </a:r>
            <a:endParaRPr kumimoji="0" lang="ja-JP" altLang="en-US" sz="3200" b="1" i="0" u="none" strike="noStrike" kern="100" cap="none" spc="0" normalizeH="0" baseline="0" noProof="0" dirty="0">
              <a:ln w="0"/>
              <a:solidFill>
                <a:schemeClr val="bg1"/>
              </a:solidFill>
              <a:effectLst>
                <a:outerShdw blurRad="38100" dist="19050" dir="2700000" algn="tl" rotWithShape="0">
                  <a:prstClr val="black">
                    <a:alpha val="40000"/>
                  </a:prstClr>
                </a:outerShdw>
              </a:effectLst>
              <a:uLnTx/>
              <a:uFillTx/>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154DB5AC-E826-A873-A55D-12BF17961779}"/>
              </a:ext>
            </a:extLst>
          </p:cNvPr>
          <p:cNvSpPr txBox="1"/>
          <p:nvPr/>
        </p:nvSpPr>
        <p:spPr>
          <a:xfrm>
            <a:off x="1088187" y="2047537"/>
            <a:ext cx="10030620" cy="2744662"/>
          </a:xfrm>
          <a:prstGeom prst="rect">
            <a:avLst/>
          </a:prstGeom>
          <a:noFill/>
          <a:ln w="19050" cap="flat" cmpd="sng" algn="ctr">
            <a:noFill/>
            <a:prstDash val="solid"/>
            <a:miter lim="800000"/>
          </a:ln>
          <a:effectLst/>
        </p:spPr>
        <p:txBody>
          <a:bodyPr wrap="square" rtlCol="0">
            <a:spAutoFit/>
          </a:bodyPr>
          <a:lstStyle/>
          <a:p>
            <a:pPr marL="0" marR="0" lvl="0" indent="0" defTabSz="417909" rtl="0" eaLnBrk="1" fontAlgn="auto" latinLnBrk="0" hangingPunct="1">
              <a:lnSpc>
                <a:spcPct val="150000"/>
              </a:lnSpc>
              <a:spcBef>
                <a:spcPts val="0"/>
              </a:spcBef>
              <a:buClrTx/>
              <a:buSzTx/>
              <a:buFontTx/>
              <a:buNone/>
              <a:tabLst/>
              <a:defRPr/>
            </a:pPr>
            <a:r>
              <a:rPr kumimoji="0" lang="ja-JP" altLang="en-US" sz="3000" b="1" i="0" u="none" strike="noStrike" kern="100" cap="none" spc="0" normalizeH="0" baseline="0" noProof="0" dirty="0">
                <a:ln w="0"/>
                <a:solidFill>
                  <a:srgbClr val="002060"/>
                </a:solidFill>
                <a:uLnTx/>
                <a:uFillTx/>
                <a:latin typeface="BIZ UDゴシック" panose="020B0400000000000000" pitchFamily="49" charset="-128"/>
                <a:ea typeface="BIZ UDゴシック" panose="020B0400000000000000" pitchFamily="49" charset="-128"/>
                <a:cs typeface="Times New Roman" panose="02020603050405020304" pitchFamily="18" charset="0"/>
              </a:rPr>
              <a:t>１</a:t>
            </a:r>
            <a:r>
              <a:rPr kumimoji="0" lang="en-US" altLang="ja-JP" sz="3000" b="1" i="0" u="none" strike="noStrike" kern="100" cap="none" spc="0" normalizeH="0" baseline="0" noProof="0" dirty="0">
                <a:ln w="0"/>
                <a:solidFill>
                  <a:srgbClr val="002060"/>
                </a:solidFill>
                <a:uLnTx/>
                <a:uFillTx/>
                <a:latin typeface="BIZ UDゴシック" panose="020B0400000000000000" pitchFamily="49" charset="-128"/>
                <a:ea typeface="BIZ UDゴシック" panose="020B0400000000000000" pitchFamily="49" charset="-128"/>
                <a:cs typeface="Times New Roman" panose="02020603050405020304" pitchFamily="18" charset="0"/>
              </a:rPr>
              <a:t>.</a:t>
            </a:r>
            <a:r>
              <a:rPr kumimoji="0" lang="ja-JP" altLang="en-US" sz="3000" b="1" i="0" u="none" strike="noStrike" kern="100" cap="none" spc="0" normalizeH="0" baseline="0" noProof="0" dirty="0">
                <a:ln w="0"/>
                <a:solidFill>
                  <a:srgbClr val="002060"/>
                </a:solidFill>
                <a:uLnTx/>
                <a:uFillTx/>
                <a:latin typeface="BIZ UDゴシック" panose="020B0400000000000000" pitchFamily="49" charset="-128"/>
                <a:ea typeface="BIZ UDゴシック" panose="020B0400000000000000" pitchFamily="49" charset="-128"/>
                <a:cs typeface="Times New Roman" panose="02020603050405020304" pitchFamily="18" charset="0"/>
              </a:rPr>
              <a:t>令和７年４月以降の対応</a:t>
            </a:r>
          </a:p>
          <a:p>
            <a:pPr marL="0" marR="0" lvl="0" indent="0" defTabSz="417909" rtl="0" eaLnBrk="1" fontAlgn="auto" latinLnBrk="0" hangingPunct="1">
              <a:lnSpc>
                <a:spcPct val="150000"/>
              </a:lnSpc>
              <a:spcBef>
                <a:spcPts val="0"/>
              </a:spcBef>
              <a:buClrTx/>
              <a:buSzTx/>
              <a:buFontTx/>
              <a:buNone/>
              <a:tabLst/>
              <a:defRPr/>
            </a:pPr>
            <a:r>
              <a:rPr kumimoji="0" lang="ja-JP" altLang="en-US" sz="3000" b="1" i="0" u="none" strike="noStrike" kern="100" cap="none" spc="0" normalizeH="0" baseline="0" noProof="0" dirty="0">
                <a:ln w="0"/>
                <a:solidFill>
                  <a:srgbClr val="002060"/>
                </a:solidFill>
                <a:uLnTx/>
                <a:uFillTx/>
                <a:latin typeface="BIZ UDゴシック" panose="020B0400000000000000" pitchFamily="49" charset="-128"/>
                <a:ea typeface="BIZ UDゴシック" panose="020B0400000000000000" pitchFamily="49" charset="-128"/>
                <a:cs typeface="Times New Roman" panose="02020603050405020304" pitchFamily="18" charset="0"/>
              </a:rPr>
              <a:t>２</a:t>
            </a:r>
            <a:r>
              <a:rPr kumimoji="0" lang="en-US" altLang="ja-JP" sz="3000" b="1" i="0" u="none" strike="noStrike" kern="100" cap="none" spc="0" normalizeH="0" baseline="0" noProof="0" dirty="0">
                <a:ln w="0"/>
                <a:solidFill>
                  <a:srgbClr val="002060"/>
                </a:solidFill>
                <a:uLnTx/>
                <a:uFillTx/>
                <a:latin typeface="BIZ UDゴシック" panose="020B0400000000000000" pitchFamily="49" charset="-128"/>
                <a:ea typeface="BIZ UDゴシック" panose="020B0400000000000000" pitchFamily="49" charset="-128"/>
                <a:cs typeface="Times New Roman" panose="02020603050405020304" pitchFamily="18" charset="0"/>
              </a:rPr>
              <a:t>.</a:t>
            </a:r>
            <a:r>
              <a:rPr kumimoji="0" lang="ja-JP" altLang="en-US" sz="3000" b="1" i="0" u="none" strike="noStrike" kern="100" cap="none" spc="0" normalizeH="0" baseline="0" noProof="0" dirty="0">
                <a:ln w="0"/>
                <a:solidFill>
                  <a:srgbClr val="002060"/>
                </a:solidFill>
                <a:uLnTx/>
                <a:uFillTx/>
                <a:latin typeface="BIZ UDゴシック" panose="020B0400000000000000" pitchFamily="49" charset="-128"/>
                <a:ea typeface="BIZ UDゴシック" panose="020B0400000000000000" pitchFamily="49" charset="-128"/>
                <a:cs typeface="Times New Roman" panose="02020603050405020304" pitchFamily="18" charset="0"/>
              </a:rPr>
              <a:t>簡素化された「賃金改善実績報告書」の作成方法</a:t>
            </a:r>
            <a:endParaRPr kumimoji="0" lang="en-US" altLang="ja-JP" sz="3000" b="1" i="0" u="none" strike="noStrike" kern="100" cap="none" spc="0" normalizeH="0" baseline="0" noProof="0" dirty="0">
              <a:ln w="0"/>
              <a:solidFill>
                <a:srgbClr val="002060"/>
              </a:solidFill>
              <a:uLnTx/>
              <a:uFillTx/>
              <a:latin typeface="BIZ UDゴシック" panose="020B0400000000000000" pitchFamily="49" charset="-128"/>
              <a:ea typeface="BIZ UDゴシック" panose="020B0400000000000000" pitchFamily="49" charset="-128"/>
              <a:cs typeface="Times New Roman" panose="02020603050405020304" pitchFamily="18" charset="0"/>
            </a:endParaRPr>
          </a:p>
          <a:p>
            <a:pPr marL="0" marR="0" lvl="0" indent="0" defTabSz="417909" rtl="0" eaLnBrk="1" fontAlgn="auto" latinLnBrk="0" hangingPunct="1">
              <a:lnSpc>
                <a:spcPct val="150000"/>
              </a:lnSpc>
              <a:spcBef>
                <a:spcPts val="0"/>
              </a:spcBef>
              <a:buClrTx/>
              <a:buSzTx/>
              <a:buFontTx/>
              <a:buNone/>
              <a:tabLst/>
              <a:defRPr/>
            </a:pPr>
            <a:r>
              <a:rPr kumimoji="0" lang="ja-JP" altLang="en-US" sz="3000" b="1" i="0" u="none" strike="noStrike" kern="100" cap="none" spc="0" normalizeH="0" baseline="0" noProof="0" dirty="0">
                <a:ln w="0"/>
                <a:solidFill>
                  <a:srgbClr val="002060"/>
                </a:solidFill>
                <a:uLnTx/>
                <a:uFillTx/>
                <a:latin typeface="BIZ UDゴシック" panose="020B0400000000000000" pitchFamily="49" charset="-128"/>
                <a:ea typeface="BIZ UDゴシック" panose="020B0400000000000000" pitchFamily="49" charset="-128"/>
                <a:cs typeface="Times New Roman" panose="02020603050405020304" pitchFamily="18" charset="0"/>
              </a:rPr>
              <a:t>３</a:t>
            </a:r>
            <a:r>
              <a:rPr kumimoji="0" lang="en-US" altLang="ja-JP" sz="3000" b="1" i="0" u="none" strike="noStrike" kern="100" cap="none" spc="0" normalizeH="0" baseline="0" noProof="0" dirty="0">
                <a:ln w="0"/>
                <a:solidFill>
                  <a:srgbClr val="002060"/>
                </a:solidFill>
                <a:uLnTx/>
                <a:uFillTx/>
                <a:latin typeface="BIZ UDゴシック" panose="020B0400000000000000" pitchFamily="49" charset="-128"/>
                <a:ea typeface="BIZ UDゴシック" panose="020B0400000000000000" pitchFamily="49" charset="-128"/>
                <a:cs typeface="Times New Roman" panose="02020603050405020304" pitchFamily="18" charset="0"/>
              </a:rPr>
              <a:t>.</a:t>
            </a:r>
            <a:r>
              <a:rPr kumimoji="0" lang="ja-JP" altLang="en-US" sz="3000" b="1" i="0" u="none" strike="noStrike" kern="100" cap="none" spc="0" normalizeH="0" baseline="0" noProof="0" dirty="0">
                <a:ln w="0"/>
                <a:solidFill>
                  <a:srgbClr val="002060"/>
                </a:solidFill>
                <a:uLnTx/>
                <a:uFillTx/>
                <a:latin typeface="BIZ UDゴシック" panose="020B0400000000000000" pitchFamily="49" charset="-128"/>
                <a:ea typeface="BIZ UDゴシック" panose="020B0400000000000000" pitchFamily="49" charset="-128"/>
                <a:cs typeface="Times New Roman" panose="02020603050405020304" pitchFamily="18" charset="0"/>
              </a:rPr>
              <a:t>「賃金改善実績報告書」の提出方法</a:t>
            </a:r>
          </a:p>
          <a:p>
            <a:pPr marL="0" marR="0" lvl="0" indent="0" defTabSz="417909" rtl="0" eaLnBrk="1" fontAlgn="auto" latinLnBrk="0" hangingPunct="1">
              <a:lnSpc>
                <a:spcPct val="150000"/>
              </a:lnSpc>
              <a:spcBef>
                <a:spcPts val="0"/>
              </a:spcBef>
              <a:buClrTx/>
              <a:buSzTx/>
              <a:buFontTx/>
              <a:buNone/>
              <a:tabLst/>
              <a:defRPr/>
            </a:pPr>
            <a:r>
              <a:rPr kumimoji="0" lang="ja-JP" altLang="en-US" sz="3000" b="1" i="0" u="none" strike="noStrike" kern="100" cap="none" spc="0" normalizeH="0" baseline="0" noProof="0" dirty="0">
                <a:ln w="0"/>
                <a:solidFill>
                  <a:srgbClr val="002060"/>
                </a:solidFill>
                <a:uLnTx/>
                <a:uFillTx/>
                <a:latin typeface="BIZ UDゴシック" panose="020B0400000000000000" pitchFamily="49" charset="-128"/>
                <a:ea typeface="BIZ UDゴシック" panose="020B0400000000000000" pitchFamily="49" charset="-128"/>
                <a:cs typeface="Times New Roman" panose="02020603050405020304" pitchFamily="18" charset="0"/>
              </a:rPr>
              <a:t>４</a:t>
            </a:r>
            <a:r>
              <a:rPr kumimoji="0" lang="en-US" altLang="ja-JP" sz="3000" b="1" i="0" u="none" strike="noStrike" kern="100" cap="none" spc="0" normalizeH="0" baseline="0" noProof="0" dirty="0">
                <a:ln w="0"/>
                <a:solidFill>
                  <a:srgbClr val="002060"/>
                </a:solidFill>
                <a:uLnTx/>
                <a:uFillTx/>
                <a:latin typeface="BIZ UDゴシック" panose="020B0400000000000000" pitchFamily="49" charset="-128"/>
                <a:ea typeface="BIZ UDゴシック" panose="020B0400000000000000" pitchFamily="49" charset="-128"/>
                <a:cs typeface="Times New Roman" panose="02020603050405020304" pitchFamily="18" charset="0"/>
              </a:rPr>
              <a:t>.</a:t>
            </a:r>
            <a:r>
              <a:rPr kumimoji="0" lang="ja-JP" altLang="en-US" sz="3000" b="1" i="0" u="none" strike="noStrike" kern="100" cap="none" spc="0" normalizeH="0" baseline="0" noProof="0" dirty="0">
                <a:ln w="0"/>
                <a:solidFill>
                  <a:srgbClr val="002060"/>
                </a:solidFill>
                <a:uLnTx/>
                <a:uFillTx/>
                <a:latin typeface="BIZ UDゴシック" panose="020B0400000000000000" pitchFamily="49" charset="-128"/>
                <a:ea typeface="BIZ UDゴシック" panose="020B0400000000000000" pitchFamily="49" charset="-128"/>
                <a:cs typeface="Times New Roman" panose="02020603050405020304" pitchFamily="18" charset="0"/>
              </a:rPr>
              <a:t>その他</a:t>
            </a:r>
          </a:p>
        </p:txBody>
      </p:sp>
      <p:pic>
        <p:nvPicPr>
          <p:cNvPr id="9" name="図 8" descr="食品 が含まれている画像&#10;&#10;AI によって生成されたコンテンツは間違っている可能性があります。">
            <a:extLst>
              <a:ext uri="{FF2B5EF4-FFF2-40B4-BE49-F238E27FC236}">
                <a16:creationId xmlns:a16="http://schemas.microsoft.com/office/drawing/2014/main" id="{0BF36D6B-75A9-E7D4-58AC-0BE3EAD9ED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7300" y="4984280"/>
            <a:ext cx="2777005" cy="1873720"/>
          </a:xfrm>
          <a:prstGeom prst="rect">
            <a:avLst/>
          </a:prstGeom>
        </p:spPr>
      </p:pic>
      <p:grpSp>
        <p:nvGrpSpPr>
          <p:cNvPr id="16" name="グループ化 15">
            <a:extLst>
              <a:ext uri="{FF2B5EF4-FFF2-40B4-BE49-F238E27FC236}">
                <a16:creationId xmlns:a16="http://schemas.microsoft.com/office/drawing/2014/main" id="{2998C1E6-357C-A8BB-E1B1-6681FABE2BF3}"/>
              </a:ext>
            </a:extLst>
          </p:cNvPr>
          <p:cNvGrpSpPr/>
          <p:nvPr/>
        </p:nvGrpSpPr>
        <p:grpSpPr>
          <a:xfrm>
            <a:off x="8910355" y="4209912"/>
            <a:ext cx="2743950" cy="698976"/>
            <a:chOff x="3847349" y="986949"/>
            <a:chExt cx="4497301" cy="1165820"/>
          </a:xfrm>
        </p:grpSpPr>
        <p:sp>
          <p:nvSpPr>
            <p:cNvPr id="12" name="小波 11">
              <a:extLst>
                <a:ext uri="{FF2B5EF4-FFF2-40B4-BE49-F238E27FC236}">
                  <a16:creationId xmlns:a16="http://schemas.microsoft.com/office/drawing/2014/main" id="{A135A059-62B7-29CA-0CBC-9505226100F9}"/>
                </a:ext>
              </a:extLst>
            </p:cNvPr>
            <p:cNvSpPr/>
            <p:nvPr/>
          </p:nvSpPr>
          <p:spPr>
            <a:xfrm>
              <a:off x="3847349" y="986949"/>
              <a:ext cx="4497301" cy="1165820"/>
            </a:xfrm>
            <a:prstGeom prst="doubleWave">
              <a:avLst>
                <a:gd name="adj1" fmla="val 5433"/>
                <a:gd name="adj2" fmla="val 0"/>
              </a:avLst>
            </a:prstGeom>
            <a:solidFill>
              <a:schemeClr val="bg1"/>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ＭＳ Ｐゴシック"/>
                <a:cs typeface="+mn-cs"/>
              </a:endParaRPr>
            </a:p>
          </p:txBody>
        </p:sp>
        <p:pic>
          <p:nvPicPr>
            <p:cNvPr id="15" name="図 14">
              <a:extLst>
                <a:ext uri="{FF2B5EF4-FFF2-40B4-BE49-F238E27FC236}">
                  <a16:creationId xmlns:a16="http://schemas.microsoft.com/office/drawing/2014/main" id="{1275F45E-109E-F08C-58D7-B39C7A9EF406}"/>
                </a:ext>
              </a:extLst>
            </p:cNvPr>
            <p:cNvPicPr>
              <a:picLocks noChangeAspect="1"/>
            </p:cNvPicPr>
            <p:nvPr/>
          </p:nvPicPr>
          <p:blipFill>
            <a:blip r:embed="rId3"/>
            <a:stretch>
              <a:fillRect/>
            </a:stretch>
          </p:blipFill>
          <p:spPr>
            <a:xfrm>
              <a:off x="4295800" y="1013267"/>
              <a:ext cx="3748288" cy="1006430"/>
            </a:xfrm>
            <a:prstGeom prst="rect">
              <a:avLst/>
            </a:prstGeom>
          </p:spPr>
        </p:pic>
      </p:grpSp>
    </p:spTree>
    <p:extLst>
      <p:ext uri="{BB962C8B-B14F-4D97-AF65-F5344CB8AC3E}">
        <p14:creationId xmlns:p14="http://schemas.microsoft.com/office/powerpoint/2010/main" val="3206954629"/>
      </p:ext>
    </p:extLst>
  </p:cSld>
  <p:clrMapOvr>
    <a:masterClrMapping/>
  </p:clrMapOvr>
  <mc:AlternateContent xmlns:mc="http://schemas.openxmlformats.org/markup-compatibility/2006" xmlns:p14="http://schemas.microsoft.com/office/powerpoint/2010/main">
    <mc:Choice Requires="p14">
      <p:transition spd="slow" p14:dur="2000" advTm="36965"/>
    </mc:Choice>
    <mc:Fallback xmlns="">
      <p:transition spd="slow" advTm="3696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26660-094E-632D-D290-B2DAFD076F95}"/>
            </a:ext>
          </a:extLst>
        </p:cNvPr>
        <p:cNvGrpSpPr/>
        <p:nvPr/>
      </p:nvGrpSpPr>
      <p:grpSpPr>
        <a:xfrm>
          <a:off x="0" y="0"/>
          <a:ext cx="0" cy="0"/>
          <a:chOff x="0" y="0"/>
          <a:chExt cx="0" cy="0"/>
        </a:xfrm>
      </p:grpSpPr>
      <p:sp>
        <p:nvSpPr>
          <p:cNvPr id="6" name="タイトル 3">
            <a:extLst>
              <a:ext uri="{FF2B5EF4-FFF2-40B4-BE49-F238E27FC236}">
                <a16:creationId xmlns:a16="http://schemas.microsoft.com/office/drawing/2014/main" id="{97301B9C-CCB2-9132-7F46-AC0D1425548C}"/>
              </a:ext>
            </a:extLst>
          </p:cNvPr>
          <p:cNvSpPr txBox="1">
            <a:spLocks/>
          </p:cNvSpPr>
          <p:nvPr/>
        </p:nvSpPr>
        <p:spPr>
          <a:xfrm>
            <a:off x="356015" y="250014"/>
            <a:ext cx="11668653" cy="515571"/>
          </a:xfrm>
          <a:prstGeom prst="rect">
            <a:avLst/>
          </a:prstGeom>
          <a:solidFill>
            <a:schemeClr val="accent4">
              <a:lumMod val="20000"/>
              <a:lumOff val="80000"/>
            </a:schemeClr>
          </a:solidFill>
          <a:ln w="12700">
            <a:solidFill>
              <a:srgbClr val="002060"/>
            </a:solidFill>
            <a:prstDash val="solid"/>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457200">
              <a:lnSpc>
                <a:spcPct val="120000"/>
              </a:lnSpc>
              <a:spcBef>
                <a:spcPts val="0"/>
              </a:spcBef>
              <a:defRPr/>
            </a:pPr>
            <a:r>
              <a:rPr kumimoji="1" lang="ja-JP" altLang="en-US" sz="3200" b="1" dirty="0">
                <a:solidFill>
                  <a:schemeClr val="tx1"/>
                </a:solidFill>
                <a:latin typeface="BIZ UDPゴシック" panose="020B0400000000000000" pitchFamily="50" charset="-128"/>
                <a:ea typeface="BIZ UDPゴシック" panose="020B0400000000000000" pitchFamily="50" charset="-128"/>
              </a:rPr>
              <a:t>「</a:t>
            </a:r>
            <a:r>
              <a:rPr kumimoji="1" lang="en-US" altLang="ja-JP" sz="3200" b="1" dirty="0">
                <a:solidFill>
                  <a:schemeClr val="tx1"/>
                </a:solidFill>
                <a:latin typeface="Century Gothic" panose="020B0502020202020204" pitchFamily="34" charset="0"/>
              </a:rPr>
              <a:t>Ⅱ</a:t>
            </a:r>
            <a:r>
              <a:rPr kumimoji="1" lang="en-US" altLang="ja-JP" sz="3200" b="1" dirty="0">
                <a:solidFill>
                  <a:schemeClr val="tx1"/>
                </a:solidFill>
                <a:latin typeface="Century Gothic" panose="020B0502020202020204" pitchFamily="34" charset="0"/>
                <a:ea typeface="BIZ UDPゴシック" panose="020B0400000000000000" pitchFamily="50" charset="-128"/>
              </a:rPr>
              <a:t>-1</a:t>
            </a:r>
            <a:r>
              <a:rPr kumimoji="1" lang="ja-JP" altLang="en-US" sz="3200" b="1" dirty="0">
                <a:solidFill>
                  <a:schemeClr val="tx1"/>
                </a:solidFill>
                <a:latin typeface="Century Gothic" panose="020B0502020202020204" pitchFamily="34" charset="0"/>
              </a:rPr>
              <a:t>．</a:t>
            </a:r>
            <a:r>
              <a:rPr lang="ja-JP" altLang="en-US" sz="3200" b="1" dirty="0">
                <a:latin typeface="BIZ UDPゴシック" panose="020B0400000000000000" pitchFamily="50" charset="-128"/>
                <a:ea typeface="BIZ UDPゴシック" panose="020B0400000000000000" pitchFamily="50" charset="-128"/>
              </a:rPr>
              <a:t>ベースアップ評価料による収入の実績額」を入力します</a:t>
            </a:r>
            <a:endParaRPr lang="ja-JP" altLang="en-US" sz="3200" b="1" dirty="0">
              <a:solidFill>
                <a:schemeClr val="accent2"/>
              </a:solidFill>
              <a:latin typeface="BIZ UDPゴシック" panose="020B0400000000000000" pitchFamily="50" charset="-128"/>
              <a:ea typeface="BIZ UDPゴシック" panose="020B0400000000000000" pitchFamily="50" charset="-128"/>
            </a:endParaRPr>
          </a:p>
        </p:txBody>
      </p:sp>
      <p:pic>
        <p:nvPicPr>
          <p:cNvPr id="8" name="図 7">
            <a:extLst>
              <a:ext uri="{FF2B5EF4-FFF2-40B4-BE49-F238E27FC236}">
                <a16:creationId xmlns:a16="http://schemas.microsoft.com/office/drawing/2014/main" id="{F862C519-7902-A779-482A-8EB193F3E91D}"/>
              </a:ext>
            </a:extLst>
          </p:cNvPr>
          <p:cNvPicPr>
            <a:picLocks noChangeAspect="1"/>
          </p:cNvPicPr>
          <p:nvPr/>
        </p:nvPicPr>
        <p:blipFill>
          <a:blip r:embed="rId3"/>
          <a:srcRect l="299" r="521" b="12094"/>
          <a:stretch/>
        </p:blipFill>
        <p:spPr>
          <a:xfrm>
            <a:off x="532447" y="5235633"/>
            <a:ext cx="11127105" cy="1381157"/>
          </a:xfrm>
          <a:prstGeom prst="rect">
            <a:avLst/>
          </a:prstGeom>
          <a:solidFill>
            <a:schemeClr val="bg1">
              <a:alpha val="20000"/>
            </a:schemeClr>
          </a:solidFill>
          <a:ln w="12700">
            <a:solidFill>
              <a:schemeClr val="tx1"/>
            </a:solidFill>
          </a:ln>
        </p:spPr>
      </p:pic>
      <p:sp>
        <p:nvSpPr>
          <p:cNvPr id="9" name="タイトル 3">
            <a:extLst>
              <a:ext uri="{FF2B5EF4-FFF2-40B4-BE49-F238E27FC236}">
                <a16:creationId xmlns:a16="http://schemas.microsoft.com/office/drawing/2014/main" id="{B1B343C7-C1BF-B00B-6495-C977DCAD57F1}"/>
              </a:ext>
            </a:extLst>
          </p:cNvPr>
          <p:cNvSpPr txBox="1">
            <a:spLocks/>
          </p:cNvSpPr>
          <p:nvPr/>
        </p:nvSpPr>
        <p:spPr>
          <a:xfrm>
            <a:off x="703942" y="735163"/>
            <a:ext cx="11364686" cy="1180770"/>
          </a:xfrm>
          <a:prstGeom prst="rect">
            <a:avLst/>
          </a:prstGeom>
          <a:noFill/>
          <a:ln w="12700">
            <a:noFill/>
            <a:prstDash val="sysDot"/>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87313" defTabSz="457200">
              <a:lnSpc>
                <a:spcPct val="120000"/>
              </a:lnSpc>
              <a:spcBef>
                <a:spcPts val="0"/>
              </a:spcBef>
              <a:defRPr/>
            </a:pPr>
            <a:r>
              <a:rPr lang="ja-JP" altLang="en-US" sz="2400" b="1" dirty="0">
                <a:solidFill>
                  <a:schemeClr val="tx2"/>
                </a:solidFill>
                <a:latin typeface="BIZ UDPゴシック" panose="020B0400000000000000" pitchFamily="50" charset="-128"/>
                <a:ea typeface="BIZ UDPゴシック" panose="020B0400000000000000" pitchFamily="50" charset="-128"/>
              </a:rPr>
              <a:t>令和６年度にベースアップ評価料を算定した期間</a:t>
            </a:r>
            <a:r>
              <a:rPr lang="ja-JP" altLang="en-US" sz="1800" b="1" dirty="0">
                <a:solidFill>
                  <a:schemeClr val="tx2"/>
                </a:solidFill>
                <a:latin typeface="BIZ UDPゴシック" panose="020B0400000000000000" pitchFamily="50" charset="-128"/>
                <a:ea typeface="BIZ UDPゴシック" panose="020B0400000000000000" pitchFamily="50" charset="-128"/>
              </a:rPr>
              <a:t>（前のページの（２）の期間）</a:t>
            </a:r>
            <a:r>
              <a:rPr lang="ja-JP" altLang="en-US" sz="2400" b="1" dirty="0">
                <a:solidFill>
                  <a:schemeClr val="tx2"/>
                </a:solidFill>
                <a:latin typeface="BIZ UDPゴシック" panose="020B0400000000000000" pitchFamily="50" charset="-128"/>
                <a:ea typeface="BIZ UDPゴシック" panose="020B0400000000000000" pitchFamily="50" charset="-128"/>
              </a:rPr>
              <a:t>における</a:t>
            </a:r>
            <a:endParaRPr lang="en-US" altLang="ja-JP" sz="2400" b="1" dirty="0">
              <a:solidFill>
                <a:schemeClr val="tx2"/>
              </a:solidFill>
              <a:latin typeface="BIZ UDPゴシック" panose="020B0400000000000000" pitchFamily="50" charset="-128"/>
              <a:ea typeface="BIZ UDPゴシック" panose="020B0400000000000000" pitchFamily="50" charset="-128"/>
            </a:endParaRPr>
          </a:p>
          <a:p>
            <a:pPr marL="87313" defTabSz="457200">
              <a:lnSpc>
                <a:spcPct val="120000"/>
              </a:lnSpc>
              <a:spcBef>
                <a:spcPts val="0"/>
              </a:spcBef>
              <a:defRPr/>
            </a:pPr>
            <a:r>
              <a:rPr lang="ja-JP" altLang="en-US" sz="2400" b="1" dirty="0">
                <a:solidFill>
                  <a:schemeClr val="tx2"/>
                </a:solidFill>
                <a:latin typeface="BIZ UDPゴシック" panose="020B0400000000000000" pitchFamily="50" charset="-128"/>
                <a:ea typeface="BIZ UDPゴシック" panose="020B0400000000000000" pitchFamily="50" charset="-128"/>
              </a:rPr>
              <a:t>ベースアップ</a:t>
            </a:r>
            <a:r>
              <a:rPr lang="ja-JP" altLang="en-US" sz="2400" b="1" dirty="0">
                <a:solidFill>
                  <a:srgbClr val="002060"/>
                </a:solidFill>
                <a:latin typeface="BIZ UDPゴシック" panose="020B0400000000000000" pitchFamily="50" charset="-128"/>
                <a:ea typeface="BIZ UDPゴシック" panose="020B0400000000000000" pitchFamily="50" charset="-128"/>
              </a:rPr>
              <a:t>評価</a:t>
            </a:r>
            <a:r>
              <a:rPr lang="ja-JP" altLang="en-US" sz="2400" b="1" dirty="0">
                <a:solidFill>
                  <a:schemeClr val="tx2"/>
                </a:solidFill>
                <a:latin typeface="BIZ UDPゴシック" panose="020B0400000000000000" pitchFamily="50" charset="-128"/>
                <a:ea typeface="BIZ UDPゴシック" panose="020B0400000000000000" pitchFamily="50" charset="-128"/>
              </a:rPr>
              <a:t>料の算定金額総額を記載します</a:t>
            </a:r>
          </a:p>
        </p:txBody>
      </p:sp>
      <p:graphicFrame>
        <p:nvGraphicFramePr>
          <p:cNvPr id="11" name="表 10">
            <a:extLst>
              <a:ext uri="{FF2B5EF4-FFF2-40B4-BE49-F238E27FC236}">
                <a16:creationId xmlns:a16="http://schemas.microsoft.com/office/drawing/2014/main" id="{3B63B3A5-8152-DB5A-DD74-490F0C7EDA7A}"/>
              </a:ext>
            </a:extLst>
          </p:cNvPr>
          <p:cNvGraphicFramePr>
            <a:graphicFrameLocks noGrp="1"/>
          </p:cNvGraphicFramePr>
          <p:nvPr>
            <p:extLst>
              <p:ext uri="{D42A27DB-BD31-4B8C-83A1-F6EECF244321}">
                <p14:modId xmlns:p14="http://schemas.microsoft.com/office/powerpoint/2010/main" val="2629275675"/>
              </p:ext>
            </p:extLst>
          </p:nvPr>
        </p:nvGraphicFramePr>
        <p:xfrm>
          <a:off x="504907" y="3883291"/>
          <a:ext cx="11541117" cy="763484"/>
        </p:xfrm>
        <a:graphic>
          <a:graphicData uri="http://schemas.openxmlformats.org/drawingml/2006/table">
            <a:tbl>
              <a:tblPr firstRow="1" bandRow="1">
                <a:tableStyleId>{5C22544A-7EE6-4342-B048-85BDC9FD1C3A}</a:tableStyleId>
              </a:tblPr>
              <a:tblGrid>
                <a:gridCol w="8782310">
                  <a:extLst>
                    <a:ext uri="{9D8B030D-6E8A-4147-A177-3AD203B41FA5}">
                      <a16:colId xmlns:a16="http://schemas.microsoft.com/office/drawing/2014/main" val="670504124"/>
                    </a:ext>
                  </a:extLst>
                </a:gridCol>
                <a:gridCol w="680333">
                  <a:extLst>
                    <a:ext uri="{9D8B030D-6E8A-4147-A177-3AD203B41FA5}">
                      <a16:colId xmlns:a16="http://schemas.microsoft.com/office/drawing/2014/main" val="2758419447"/>
                    </a:ext>
                  </a:extLst>
                </a:gridCol>
                <a:gridCol w="2078474">
                  <a:extLst>
                    <a:ext uri="{9D8B030D-6E8A-4147-A177-3AD203B41FA5}">
                      <a16:colId xmlns:a16="http://schemas.microsoft.com/office/drawing/2014/main" val="261292023"/>
                    </a:ext>
                  </a:extLst>
                </a:gridCol>
              </a:tblGrid>
              <a:tr h="204019">
                <a:tc>
                  <a:txBody>
                    <a:bodyPr/>
                    <a:lstStyle/>
                    <a:p>
                      <a:pPr algn="r"/>
                      <a:r>
                        <a:rPr kumimoji="1" lang="ja-JP" altLang="en-US" sz="1600" b="1" i="0" u="none" strike="noStrike" kern="100" cap="none" spc="0" normalizeH="0" baseline="0" noProof="0" dirty="0">
                          <a:ln>
                            <a:noFill/>
                          </a:ln>
                          <a:solidFill>
                            <a:schemeClr val="tx2"/>
                          </a:solidFill>
                          <a:effectLst/>
                          <a:uLnTx/>
                          <a:uFillTx/>
                          <a:latin typeface="+mn-ea"/>
                          <a:ea typeface="+mn-ea"/>
                          <a:cs typeface="Times New Roman" panose="02020603050405020304" pitchFamily="18" charset="0"/>
                        </a:rPr>
                        <a:t>令和７年３月の初診料の算定回数（</a:t>
                      </a:r>
                      <a:r>
                        <a:rPr kumimoji="1" lang="en-US" altLang="ja-JP" sz="1600" b="1" i="0" u="none" strike="noStrike" kern="100" cap="none" spc="0" normalizeH="0" baseline="0" noProof="0" dirty="0">
                          <a:ln>
                            <a:noFill/>
                          </a:ln>
                          <a:solidFill>
                            <a:schemeClr val="tx2"/>
                          </a:solidFill>
                          <a:effectLst/>
                          <a:uLnTx/>
                          <a:uFillTx/>
                          <a:latin typeface="+mn-ea"/>
                          <a:ea typeface="+mn-ea"/>
                          <a:cs typeface="Times New Roman" panose="02020603050405020304" pitchFamily="18" charset="0"/>
                        </a:rPr>
                        <a:t>100</a:t>
                      </a:r>
                      <a:r>
                        <a:rPr kumimoji="1" lang="ja-JP" altLang="en-US" sz="1600" b="1" i="0" u="none" strike="noStrike" kern="100" cap="none" spc="0" normalizeH="0" baseline="0" noProof="0" dirty="0">
                          <a:ln>
                            <a:noFill/>
                          </a:ln>
                          <a:solidFill>
                            <a:schemeClr val="tx2"/>
                          </a:solidFill>
                          <a:effectLst/>
                          <a:uLnTx/>
                          <a:uFillTx/>
                          <a:latin typeface="+mn-ea"/>
                          <a:ea typeface="+mn-ea"/>
                          <a:cs typeface="Times New Roman" panose="02020603050405020304" pitchFamily="18" charset="0"/>
                        </a:rPr>
                        <a:t>回）</a:t>
                      </a:r>
                      <a:r>
                        <a:rPr kumimoji="1" lang="en-US" altLang="ja-JP" sz="1600" b="1" i="0" u="none" strike="noStrike" kern="100" cap="none" spc="0" normalizeH="0" baseline="0" noProof="0" dirty="0">
                          <a:ln>
                            <a:noFill/>
                          </a:ln>
                          <a:solidFill>
                            <a:schemeClr val="tx2"/>
                          </a:solidFill>
                          <a:effectLst/>
                          <a:uLnTx/>
                          <a:uFillTx/>
                          <a:latin typeface="+mn-ea"/>
                          <a:ea typeface="+mn-ea"/>
                          <a:cs typeface="Times New Roman" panose="02020603050405020304" pitchFamily="18" charset="0"/>
                        </a:rPr>
                        <a:t>×</a:t>
                      </a:r>
                      <a:r>
                        <a:rPr kumimoji="1" lang="ja-JP" altLang="en-US" sz="1600" b="1" i="0" u="none" strike="noStrike" kern="100" cap="none" spc="0" normalizeH="0" baseline="0" noProof="0" dirty="0">
                          <a:ln>
                            <a:noFill/>
                          </a:ln>
                          <a:solidFill>
                            <a:schemeClr val="tx2"/>
                          </a:solidFill>
                          <a:effectLst/>
                          <a:uLnTx/>
                          <a:uFillTx/>
                          <a:latin typeface="+mn-ea"/>
                          <a:ea typeface="+mn-ea"/>
                          <a:cs typeface="Times New Roman" panose="02020603050405020304" pitchFamily="18" charset="0"/>
                        </a:rPr>
                        <a:t>外来・在宅ベースアップ評価料（</a:t>
                      </a:r>
                      <a:r>
                        <a:rPr kumimoji="1" lang="en-US" altLang="ja-JP" sz="1600" b="1" i="0" u="none" strike="noStrike" kern="100" cap="none" spc="0" normalizeH="0" baseline="0" noProof="0" dirty="0">
                          <a:ln>
                            <a:noFill/>
                          </a:ln>
                          <a:solidFill>
                            <a:schemeClr val="tx2"/>
                          </a:solidFill>
                          <a:effectLst/>
                          <a:uLnTx/>
                          <a:uFillTx/>
                          <a:latin typeface="+mn-ea"/>
                          <a:ea typeface="+mn-ea"/>
                          <a:cs typeface="Times New Roman" panose="02020603050405020304" pitchFamily="18" charset="0"/>
                        </a:rPr>
                        <a:t>Ⅰ</a:t>
                      </a:r>
                      <a:r>
                        <a:rPr kumimoji="1" lang="ja-JP" altLang="en-US" sz="1600" b="1" i="0" u="none" strike="noStrike" kern="100" cap="none" spc="0" normalizeH="0" baseline="0" noProof="0" dirty="0">
                          <a:ln>
                            <a:noFill/>
                          </a:ln>
                          <a:solidFill>
                            <a:schemeClr val="tx2"/>
                          </a:solidFill>
                          <a:effectLst/>
                          <a:uLnTx/>
                          <a:uFillTx/>
                          <a:latin typeface="+mn-ea"/>
                          <a:ea typeface="+mn-ea"/>
                          <a:cs typeface="Times New Roman" panose="02020603050405020304" pitchFamily="18" charset="0"/>
                        </a:rPr>
                        <a:t>）初診時 ６点</a:t>
                      </a:r>
                      <a:endParaRPr kumimoji="1" lang="ja-JP" altLang="en-US" sz="1600" b="1" dirty="0">
                        <a:solidFill>
                          <a:schemeClr val="tx2"/>
                        </a:solidFill>
                        <a:latin typeface="+mn-ea"/>
                        <a:ea typeface="+mn-e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600" b="1" i="0" u="none" strike="noStrike" kern="100" cap="none" spc="0" normalizeH="0" baseline="0" noProof="0" dirty="0">
                          <a:ln>
                            <a:noFill/>
                          </a:ln>
                          <a:solidFill>
                            <a:schemeClr val="tx2"/>
                          </a:solidFill>
                          <a:effectLst/>
                          <a:uLnTx/>
                          <a:uFillTx/>
                          <a:latin typeface="+mn-ea"/>
                          <a:ea typeface="+mn-ea"/>
                          <a:cs typeface="Times New Roman" panose="02020603050405020304" pitchFamily="18" charset="0"/>
                        </a:rPr>
                        <a:t>＝</a:t>
                      </a:r>
                      <a:endParaRPr kumimoji="1" lang="ja-JP" altLang="en-US" sz="1600" b="1" dirty="0">
                        <a:solidFill>
                          <a:schemeClr val="tx2"/>
                        </a:solidFill>
                        <a:latin typeface="+mn-ea"/>
                        <a:ea typeface="+mn-e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00" cap="none" spc="0" normalizeH="0" baseline="0" noProof="0" dirty="0">
                          <a:ln>
                            <a:noFill/>
                          </a:ln>
                          <a:solidFill>
                            <a:schemeClr val="tx2"/>
                          </a:solidFill>
                          <a:effectLst/>
                          <a:uLnTx/>
                          <a:uFillTx/>
                          <a:latin typeface="+mn-ea"/>
                          <a:ea typeface="+mn-ea"/>
                          <a:cs typeface="Times New Roman" panose="02020603050405020304" pitchFamily="18" charset="0"/>
                        </a:rPr>
                        <a:t>600</a:t>
                      </a:r>
                      <a:r>
                        <a:rPr kumimoji="1" lang="ja-JP" altLang="en-US" sz="1600" b="1" i="0" u="none" strike="noStrike" kern="100" cap="none" spc="0" normalizeH="0" baseline="0" noProof="0" dirty="0">
                          <a:ln>
                            <a:noFill/>
                          </a:ln>
                          <a:solidFill>
                            <a:schemeClr val="tx2"/>
                          </a:solidFill>
                          <a:effectLst/>
                          <a:uLnTx/>
                          <a:uFillTx/>
                          <a:latin typeface="+mn-ea"/>
                          <a:ea typeface="+mn-ea"/>
                          <a:cs typeface="Times New Roman" panose="02020603050405020304" pitchFamily="18" charset="0"/>
                        </a:rPr>
                        <a:t>点   （</a:t>
                      </a:r>
                      <a:r>
                        <a:rPr kumimoji="1" lang="en-US" altLang="ja-JP" sz="1600" b="1" i="0" u="none" strike="noStrike" kern="100" cap="none" spc="0" normalizeH="0" baseline="0" noProof="0" dirty="0">
                          <a:ln>
                            <a:noFill/>
                          </a:ln>
                          <a:solidFill>
                            <a:schemeClr val="tx2"/>
                          </a:solidFill>
                          <a:effectLst/>
                          <a:uLnTx/>
                          <a:uFillTx/>
                          <a:latin typeface="+mn-ea"/>
                          <a:ea typeface="+mn-ea"/>
                          <a:cs typeface="Times New Roman" panose="02020603050405020304" pitchFamily="18" charset="0"/>
                        </a:rPr>
                        <a:t>6,000</a:t>
                      </a:r>
                      <a:r>
                        <a:rPr kumimoji="1" lang="ja-JP" altLang="en-US" sz="1600" b="1" i="0" u="none" strike="noStrike" kern="100" cap="none" spc="0" normalizeH="0" baseline="0" noProof="0" dirty="0">
                          <a:ln>
                            <a:noFill/>
                          </a:ln>
                          <a:solidFill>
                            <a:schemeClr val="tx2"/>
                          </a:solidFill>
                          <a:effectLst/>
                          <a:uLnTx/>
                          <a:uFillTx/>
                          <a:latin typeface="+mn-ea"/>
                          <a:ea typeface="+mn-ea"/>
                          <a:cs typeface="Times New Roman" panose="02020603050405020304" pitchFamily="18" charset="0"/>
                        </a:rPr>
                        <a:t>円）</a:t>
                      </a:r>
                      <a:endParaRPr kumimoji="1" lang="en-US" altLang="ja-JP" sz="1600" b="1" i="0" u="none" strike="noStrike" kern="100" cap="none" spc="0" normalizeH="0" baseline="0" noProof="0" dirty="0">
                        <a:ln>
                          <a:noFill/>
                        </a:ln>
                        <a:solidFill>
                          <a:schemeClr val="tx2"/>
                        </a:solidFill>
                        <a:effectLst/>
                        <a:uLnTx/>
                        <a:uFillTx/>
                        <a:latin typeface="+mn-ea"/>
                        <a:ea typeface="+mn-ea"/>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6070223"/>
                  </a:ext>
                </a:extLst>
              </a:tr>
              <a:tr h="170137">
                <a:tc>
                  <a:txBody>
                    <a:bodyPr/>
                    <a:lstStyle/>
                    <a:p>
                      <a:pPr algn="r"/>
                      <a:r>
                        <a:rPr kumimoji="1" lang="ja-JP" altLang="en-US" sz="1600" b="1" i="0" u="none" strike="noStrike" kern="100" cap="none" spc="0" normalizeH="0" baseline="0" noProof="0" dirty="0">
                          <a:ln>
                            <a:noFill/>
                          </a:ln>
                          <a:solidFill>
                            <a:schemeClr val="tx2"/>
                          </a:solidFill>
                          <a:effectLst/>
                          <a:uLnTx/>
                          <a:uFillTx/>
                          <a:latin typeface="+mn-ea"/>
                          <a:ea typeface="+mn-ea"/>
                          <a:cs typeface="Times New Roman" panose="02020603050405020304" pitchFamily="18" charset="0"/>
                        </a:rPr>
                        <a:t>令和７年３月の再診料の算定回数（</a:t>
                      </a:r>
                      <a:r>
                        <a:rPr kumimoji="1" lang="en-US" altLang="ja-JP" sz="1600" b="1" i="0" u="none" strike="noStrike" kern="100" cap="none" spc="0" normalizeH="0" baseline="0" noProof="0" dirty="0">
                          <a:ln>
                            <a:noFill/>
                          </a:ln>
                          <a:solidFill>
                            <a:schemeClr val="tx2"/>
                          </a:solidFill>
                          <a:effectLst/>
                          <a:uLnTx/>
                          <a:uFillTx/>
                          <a:latin typeface="+mn-ea"/>
                          <a:ea typeface="+mn-ea"/>
                          <a:cs typeface="Times New Roman" panose="02020603050405020304" pitchFamily="18" charset="0"/>
                        </a:rPr>
                        <a:t>500</a:t>
                      </a:r>
                      <a:r>
                        <a:rPr kumimoji="1" lang="ja-JP" altLang="en-US" sz="1600" b="1" i="0" u="none" strike="noStrike" kern="100" cap="none" spc="0" normalizeH="0" baseline="0" noProof="0" dirty="0">
                          <a:ln>
                            <a:noFill/>
                          </a:ln>
                          <a:solidFill>
                            <a:schemeClr val="tx2"/>
                          </a:solidFill>
                          <a:effectLst/>
                          <a:uLnTx/>
                          <a:uFillTx/>
                          <a:latin typeface="+mn-ea"/>
                          <a:ea typeface="+mn-ea"/>
                          <a:cs typeface="Times New Roman" panose="02020603050405020304" pitchFamily="18" charset="0"/>
                        </a:rPr>
                        <a:t>回）</a:t>
                      </a:r>
                      <a:r>
                        <a:rPr kumimoji="1" lang="en-US" altLang="ja-JP" sz="1600" b="1" i="0" u="none" strike="noStrike" kern="100" cap="none" spc="0" normalizeH="0" baseline="0" noProof="0" dirty="0">
                          <a:ln>
                            <a:noFill/>
                          </a:ln>
                          <a:solidFill>
                            <a:schemeClr val="tx2"/>
                          </a:solidFill>
                          <a:effectLst/>
                          <a:uLnTx/>
                          <a:uFillTx/>
                          <a:latin typeface="+mn-ea"/>
                          <a:ea typeface="+mn-ea"/>
                          <a:cs typeface="Times New Roman" panose="02020603050405020304" pitchFamily="18" charset="0"/>
                        </a:rPr>
                        <a:t>×</a:t>
                      </a:r>
                      <a:r>
                        <a:rPr kumimoji="1" lang="ja-JP" altLang="en-US" sz="1600" b="1" i="0" u="none" strike="noStrike" kern="100" cap="none" spc="0" normalizeH="0" baseline="0" noProof="0" dirty="0">
                          <a:ln>
                            <a:noFill/>
                          </a:ln>
                          <a:solidFill>
                            <a:schemeClr val="tx2"/>
                          </a:solidFill>
                          <a:effectLst/>
                          <a:uLnTx/>
                          <a:uFillTx/>
                          <a:latin typeface="+mn-ea"/>
                          <a:ea typeface="+mn-ea"/>
                          <a:cs typeface="Times New Roman" panose="02020603050405020304" pitchFamily="18" charset="0"/>
                        </a:rPr>
                        <a:t>外来・在宅ベースアップ評価料（</a:t>
                      </a:r>
                      <a:r>
                        <a:rPr kumimoji="1" lang="en-US" altLang="ja-JP" sz="1600" b="1" i="0" u="none" strike="noStrike" kern="100" cap="none" spc="0" normalizeH="0" baseline="0" noProof="0" dirty="0">
                          <a:ln>
                            <a:noFill/>
                          </a:ln>
                          <a:solidFill>
                            <a:schemeClr val="tx2"/>
                          </a:solidFill>
                          <a:effectLst/>
                          <a:uLnTx/>
                          <a:uFillTx/>
                          <a:latin typeface="+mn-ea"/>
                          <a:ea typeface="+mn-ea"/>
                          <a:cs typeface="Times New Roman" panose="02020603050405020304" pitchFamily="18" charset="0"/>
                        </a:rPr>
                        <a:t>Ⅰ</a:t>
                      </a:r>
                      <a:r>
                        <a:rPr kumimoji="1" lang="ja-JP" altLang="en-US" sz="1600" b="1" i="0" u="none" strike="noStrike" kern="100" cap="none" spc="0" normalizeH="0" baseline="0" noProof="0" dirty="0">
                          <a:ln>
                            <a:noFill/>
                          </a:ln>
                          <a:solidFill>
                            <a:schemeClr val="tx2"/>
                          </a:solidFill>
                          <a:effectLst/>
                          <a:uLnTx/>
                          <a:uFillTx/>
                          <a:latin typeface="+mn-ea"/>
                          <a:ea typeface="+mn-ea"/>
                          <a:cs typeface="Times New Roman" panose="02020603050405020304" pitchFamily="18" charset="0"/>
                        </a:rPr>
                        <a:t>）再診時 ２点</a:t>
                      </a:r>
                      <a:endParaRPr kumimoji="1" lang="ja-JP" altLang="en-US" sz="1600" b="1" dirty="0">
                        <a:solidFill>
                          <a:schemeClr val="tx2"/>
                        </a:solidFill>
                        <a:latin typeface="+mn-ea"/>
                        <a:ea typeface="+mn-e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600" b="1" i="0" u="none" strike="noStrike" kern="100" cap="none" spc="0" normalizeH="0" baseline="0" noProof="0" dirty="0">
                          <a:ln>
                            <a:noFill/>
                          </a:ln>
                          <a:solidFill>
                            <a:schemeClr val="tx2"/>
                          </a:solidFill>
                          <a:effectLst/>
                          <a:uLnTx/>
                          <a:uFillTx/>
                          <a:latin typeface="+mn-ea"/>
                          <a:ea typeface="+mn-ea"/>
                          <a:cs typeface="Times New Roman" panose="02020603050405020304" pitchFamily="18" charset="0"/>
                        </a:rPr>
                        <a:t>＝</a:t>
                      </a:r>
                      <a:endParaRPr kumimoji="1" lang="ja-JP" altLang="en-US" sz="1600" b="1" dirty="0">
                        <a:solidFill>
                          <a:schemeClr val="tx2"/>
                        </a:solidFill>
                        <a:latin typeface="+mn-ea"/>
                        <a:ea typeface="+mn-e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00" cap="none" spc="0" normalizeH="0" baseline="0" noProof="0" dirty="0">
                          <a:ln>
                            <a:noFill/>
                          </a:ln>
                          <a:solidFill>
                            <a:schemeClr val="tx2"/>
                          </a:solidFill>
                          <a:effectLst/>
                          <a:uLnTx/>
                          <a:uFillTx/>
                          <a:latin typeface="+mn-ea"/>
                          <a:ea typeface="+mn-ea"/>
                          <a:cs typeface="Times New Roman" panose="02020603050405020304" pitchFamily="18" charset="0"/>
                        </a:rPr>
                        <a:t>1,000</a:t>
                      </a:r>
                      <a:r>
                        <a:rPr kumimoji="1" lang="ja-JP" altLang="en-US" sz="1600" b="1" i="0" u="none" strike="noStrike" kern="100" cap="none" spc="0" normalizeH="0" baseline="0" noProof="0" dirty="0">
                          <a:ln>
                            <a:noFill/>
                          </a:ln>
                          <a:solidFill>
                            <a:schemeClr val="tx2"/>
                          </a:solidFill>
                          <a:effectLst/>
                          <a:uLnTx/>
                          <a:uFillTx/>
                          <a:latin typeface="+mn-ea"/>
                          <a:ea typeface="+mn-ea"/>
                          <a:cs typeface="Times New Roman" panose="02020603050405020304" pitchFamily="18" charset="0"/>
                        </a:rPr>
                        <a:t>点 （</a:t>
                      </a:r>
                      <a:r>
                        <a:rPr kumimoji="1" lang="en-US" altLang="ja-JP" sz="1600" b="1" i="0" u="none" strike="noStrike" kern="100" cap="none" spc="0" normalizeH="0" baseline="0" noProof="0" dirty="0">
                          <a:ln>
                            <a:noFill/>
                          </a:ln>
                          <a:solidFill>
                            <a:schemeClr val="tx2"/>
                          </a:solidFill>
                          <a:effectLst/>
                          <a:uLnTx/>
                          <a:uFillTx/>
                          <a:latin typeface="+mn-ea"/>
                          <a:ea typeface="+mn-ea"/>
                          <a:cs typeface="Times New Roman" panose="02020603050405020304" pitchFamily="18" charset="0"/>
                        </a:rPr>
                        <a:t>10,000</a:t>
                      </a:r>
                      <a:r>
                        <a:rPr kumimoji="1" lang="ja-JP" altLang="en-US" sz="1600" b="1" i="0" u="none" strike="noStrike" kern="100" cap="none" spc="0" normalizeH="0" baseline="0" noProof="0" dirty="0">
                          <a:ln>
                            <a:noFill/>
                          </a:ln>
                          <a:solidFill>
                            <a:schemeClr val="tx2"/>
                          </a:solidFill>
                          <a:effectLst/>
                          <a:uLnTx/>
                          <a:uFillTx/>
                          <a:latin typeface="+mn-ea"/>
                          <a:ea typeface="+mn-ea"/>
                          <a:cs typeface="Times New Roman" panose="02020603050405020304" pitchFamily="18" charset="0"/>
                        </a:rPr>
                        <a:t>円）</a:t>
                      </a:r>
                      <a:endParaRPr kumimoji="1" lang="en-US" altLang="ja-JP" sz="1600" b="1" i="0" u="none" strike="noStrike" kern="100" cap="none" spc="0" normalizeH="0" baseline="0" noProof="0" dirty="0">
                        <a:ln>
                          <a:noFill/>
                        </a:ln>
                        <a:solidFill>
                          <a:schemeClr val="tx2"/>
                        </a:solidFill>
                        <a:effectLst/>
                        <a:uLnTx/>
                        <a:uFillTx/>
                        <a:latin typeface="+mn-ea"/>
                        <a:ea typeface="+mn-ea"/>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3078856"/>
                  </a:ext>
                </a:extLst>
              </a:tr>
              <a:tr h="275804">
                <a:tc gridSpan="2">
                  <a:txBody>
                    <a:bodyPr/>
                    <a:lstStyle/>
                    <a:p>
                      <a:pPr algn="l" defTabSz="795338"/>
                      <a:r>
                        <a:rPr lang="en-US" altLang="ja-JP" sz="1600" b="1" dirty="0">
                          <a:solidFill>
                            <a:schemeClr val="tx2"/>
                          </a:solidFill>
                          <a:latin typeface="+mn-ea"/>
                          <a:ea typeface="+mn-ea"/>
                        </a:rPr>
                        <a:t>							</a:t>
                      </a:r>
                      <a:r>
                        <a:rPr lang="ja-JP" altLang="en-US" sz="1600" b="1" dirty="0">
                          <a:solidFill>
                            <a:schemeClr val="tx2"/>
                          </a:solidFill>
                          <a:latin typeface="+mn-ea"/>
                          <a:ea typeface="+mn-ea"/>
                        </a:rPr>
                        <a:t>ベースアップ料の算定金額総額　　　</a:t>
                      </a:r>
                      <a:endParaRPr kumimoji="1" lang="ja-JP" altLang="en-US" sz="1600" b="1" dirty="0">
                        <a:solidFill>
                          <a:schemeClr val="tx2"/>
                        </a:solidFill>
                        <a:latin typeface="+mn-ea"/>
                        <a:ea typeface="+mn-e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00" cap="none" spc="0" normalizeH="0" baseline="0" noProof="0" dirty="0">
                          <a:ln>
                            <a:noFill/>
                          </a:ln>
                          <a:solidFill>
                            <a:schemeClr val="tx2"/>
                          </a:solidFill>
                          <a:effectLst/>
                          <a:uLnTx/>
                          <a:uFillTx/>
                          <a:latin typeface="+mn-ea"/>
                          <a:ea typeface="+mn-ea"/>
                          <a:cs typeface="Times New Roman" panose="02020603050405020304" pitchFamily="18" charset="0"/>
                        </a:rPr>
                        <a:t>1,600</a:t>
                      </a:r>
                      <a:r>
                        <a:rPr kumimoji="1" lang="ja-JP" altLang="en-US" sz="1600" b="1" i="0" u="none" strike="noStrike" kern="100" cap="none" spc="0" normalizeH="0" baseline="0" noProof="0" dirty="0">
                          <a:ln>
                            <a:noFill/>
                          </a:ln>
                          <a:solidFill>
                            <a:schemeClr val="tx2"/>
                          </a:solidFill>
                          <a:effectLst/>
                          <a:uLnTx/>
                          <a:uFillTx/>
                          <a:latin typeface="+mn-ea"/>
                          <a:ea typeface="+mn-ea"/>
                          <a:cs typeface="Times New Roman" panose="02020603050405020304" pitchFamily="18" charset="0"/>
                        </a:rPr>
                        <a:t>点 （</a:t>
                      </a:r>
                      <a:r>
                        <a:rPr kumimoji="1" lang="en-US" altLang="ja-JP" sz="1600" b="1" i="0" u="none" strike="noStrike" kern="100" cap="none" spc="0" normalizeH="0" baseline="0" noProof="0" dirty="0">
                          <a:ln>
                            <a:noFill/>
                          </a:ln>
                          <a:solidFill>
                            <a:schemeClr val="tx2"/>
                          </a:solidFill>
                          <a:effectLst/>
                          <a:uLnTx/>
                          <a:uFillTx/>
                          <a:latin typeface="+mn-ea"/>
                          <a:ea typeface="+mn-ea"/>
                          <a:cs typeface="Times New Roman" panose="02020603050405020304" pitchFamily="18" charset="0"/>
                        </a:rPr>
                        <a:t>16,000</a:t>
                      </a:r>
                      <a:r>
                        <a:rPr kumimoji="1" lang="ja-JP" altLang="en-US" sz="1600" b="1" i="0" u="none" strike="noStrike" kern="100" cap="none" spc="0" normalizeH="0" baseline="0" noProof="0" dirty="0">
                          <a:ln>
                            <a:noFill/>
                          </a:ln>
                          <a:solidFill>
                            <a:schemeClr val="tx2"/>
                          </a:solidFill>
                          <a:effectLst/>
                          <a:uLnTx/>
                          <a:uFillTx/>
                          <a:latin typeface="+mn-ea"/>
                          <a:ea typeface="+mn-ea"/>
                          <a:cs typeface="Times New Roman" panose="02020603050405020304" pitchFamily="18" charset="0"/>
                        </a:rPr>
                        <a:t>円）</a:t>
                      </a:r>
                      <a:endParaRPr kumimoji="1" lang="en-US" altLang="ja-JP" sz="1600" b="1" i="0" u="none" strike="noStrike" kern="100" cap="none" spc="0" normalizeH="0" baseline="0" noProof="0" dirty="0">
                        <a:ln>
                          <a:noFill/>
                        </a:ln>
                        <a:solidFill>
                          <a:schemeClr val="tx2"/>
                        </a:solidFill>
                        <a:effectLst/>
                        <a:uLnTx/>
                        <a:uFillTx/>
                        <a:latin typeface="+mn-ea"/>
                        <a:ea typeface="+mn-ea"/>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6531825"/>
                  </a:ext>
                </a:extLst>
              </a:tr>
            </a:tbl>
          </a:graphicData>
        </a:graphic>
      </p:graphicFrame>
      <p:sp>
        <p:nvSpPr>
          <p:cNvPr id="3" name="テキスト ボックス 2">
            <a:extLst>
              <a:ext uri="{FF2B5EF4-FFF2-40B4-BE49-F238E27FC236}">
                <a16:creationId xmlns:a16="http://schemas.microsoft.com/office/drawing/2014/main" id="{0D90FE61-54B7-21EF-136B-458E78EC73FA}"/>
              </a:ext>
            </a:extLst>
          </p:cNvPr>
          <p:cNvSpPr txBox="1"/>
          <p:nvPr/>
        </p:nvSpPr>
        <p:spPr>
          <a:xfrm>
            <a:off x="659982" y="3199900"/>
            <a:ext cx="11364686" cy="707886"/>
          </a:xfrm>
          <a:prstGeom prst="rect">
            <a:avLst/>
          </a:prstGeom>
          <a:noFill/>
          <a:ln w="38100">
            <a:noFill/>
          </a:ln>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chemeClr val="tx2"/>
                </a:solidFill>
                <a:effectLst/>
                <a:uLnTx/>
                <a:uFillTx/>
                <a:latin typeface="游ゴシック" panose="020B0400000000000000" pitchFamily="50" charset="-128"/>
                <a:ea typeface="游ゴシック" panose="020B0400000000000000" pitchFamily="50" charset="-128"/>
                <a:cs typeface="+mn-cs"/>
              </a:rPr>
              <a:t>例）令和７年２月に届出を行い、同年３月からベースアップ評価料を算定した医療機関の場合</a:t>
            </a:r>
            <a:endParaRPr kumimoji="0" lang="en-US" altLang="ja-JP" sz="2000" b="1" dirty="0">
              <a:solidFill>
                <a:schemeClr val="tx2"/>
              </a:solidFill>
              <a:latin typeface="游ゴシック" panose="020B0400000000000000" pitchFamily="50" charset="-128"/>
              <a:ea typeface="游ゴシック" panose="020B0400000000000000" pitchFamily="50" charset="-128"/>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chemeClr val="tx2"/>
                </a:solidFill>
                <a:effectLst/>
                <a:uLnTx/>
                <a:uFillTx/>
                <a:latin typeface="游ゴシック" panose="020B0400000000000000" pitchFamily="50" charset="-128"/>
                <a:ea typeface="游ゴシック" panose="020B0400000000000000" pitchFamily="50" charset="-128"/>
                <a:cs typeface="+mn-cs"/>
              </a:rPr>
              <a:t>　　　　</a:t>
            </a:r>
            <a:endParaRPr kumimoji="0" lang="en-US" altLang="ja-JP" sz="2000" b="1" i="0" u="none" strike="noStrike" kern="1200" cap="none" spc="0" normalizeH="0" baseline="0" noProof="0" dirty="0">
              <a:ln>
                <a:noFill/>
              </a:ln>
              <a:solidFill>
                <a:schemeClr val="tx2"/>
              </a:solidFill>
              <a:effectLst/>
              <a:uLnTx/>
              <a:uFillTx/>
              <a:latin typeface="游ゴシック" panose="020B0400000000000000" pitchFamily="50" charset="-128"/>
              <a:ea typeface="游ゴシック" panose="020B0400000000000000" pitchFamily="50" charset="-128"/>
              <a:cs typeface="+mn-cs"/>
            </a:endParaRPr>
          </a:p>
        </p:txBody>
      </p:sp>
      <p:sp>
        <p:nvSpPr>
          <p:cNvPr id="4" name="タイトル 3">
            <a:extLst>
              <a:ext uri="{FF2B5EF4-FFF2-40B4-BE49-F238E27FC236}">
                <a16:creationId xmlns:a16="http://schemas.microsoft.com/office/drawing/2014/main" id="{9A49A795-3B71-F9D6-2400-A2985013A1E6}"/>
              </a:ext>
            </a:extLst>
          </p:cNvPr>
          <p:cNvSpPr txBox="1">
            <a:spLocks/>
          </p:cNvSpPr>
          <p:nvPr/>
        </p:nvSpPr>
        <p:spPr>
          <a:xfrm>
            <a:off x="2747358" y="2064855"/>
            <a:ext cx="7387242" cy="911826"/>
          </a:xfrm>
          <a:prstGeom prst="rect">
            <a:avLst/>
          </a:prstGeom>
          <a:noFill/>
          <a:ln w="12700">
            <a:noFill/>
            <a:prstDash val="sysDot"/>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87313" defTabSz="457200">
              <a:lnSpc>
                <a:spcPct val="120000"/>
              </a:lnSpc>
              <a:spcBef>
                <a:spcPts val="0"/>
              </a:spcBef>
              <a:defRPr/>
            </a:pPr>
            <a:r>
              <a:rPr lang="ja-JP" altLang="en-US" sz="1800" b="1" dirty="0">
                <a:solidFill>
                  <a:srgbClr val="0070C0"/>
                </a:solidFill>
                <a:latin typeface="+mn-ea"/>
                <a:ea typeface="+mn-ea"/>
              </a:rPr>
              <a:t>レセコンの機能を用いて算定金額、あるいは算定回数を調べます</a:t>
            </a:r>
            <a:endParaRPr lang="en-US" altLang="ja-JP" sz="1800" b="1" dirty="0">
              <a:solidFill>
                <a:srgbClr val="0070C0"/>
              </a:solidFill>
              <a:latin typeface="+mn-ea"/>
              <a:ea typeface="+mn-ea"/>
            </a:endParaRPr>
          </a:p>
          <a:p>
            <a:pPr marL="87313" defTabSz="457200">
              <a:lnSpc>
                <a:spcPct val="120000"/>
              </a:lnSpc>
              <a:spcBef>
                <a:spcPts val="0"/>
              </a:spcBef>
              <a:defRPr/>
            </a:pPr>
            <a:r>
              <a:rPr lang="ja-JP" altLang="en-US" sz="1800" b="1" dirty="0">
                <a:solidFill>
                  <a:srgbClr val="0070C0"/>
                </a:solidFill>
                <a:latin typeface="+mn-ea"/>
                <a:ea typeface="+mn-ea"/>
              </a:rPr>
              <a:t>（レセコンの操作がわからない場合は、ベンダーにご相談ください）</a:t>
            </a:r>
          </a:p>
        </p:txBody>
      </p:sp>
      <p:sp>
        <p:nvSpPr>
          <p:cNvPr id="17" name="吹き出し: 四角形 16">
            <a:extLst>
              <a:ext uri="{FF2B5EF4-FFF2-40B4-BE49-F238E27FC236}">
                <a16:creationId xmlns:a16="http://schemas.microsoft.com/office/drawing/2014/main" id="{3B53CC46-A2AD-6FB9-014C-E94084E0A9A0}"/>
              </a:ext>
            </a:extLst>
          </p:cNvPr>
          <p:cNvSpPr/>
          <p:nvPr/>
        </p:nvSpPr>
        <p:spPr>
          <a:xfrm>
            <a:off x="2747358" y="2091031"/>
            <a:ext cx="7320567" cy="782574"/>
          </a:xfrm>
          <a:prstGeom prst="wedgeRectCallout">
            <a:avLst>
              <a:gd name="adj1" fmla="val -51844"/>
              <a:gd name="adj2" fmla="val 10380"/>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7DB4861C-3E4C-F969-5750-097B3DB731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8180" y="1676342"/>
            <a:ext cx="1637215" cy="1763838"/>
          </a:xfrm>
          <a:prstGeom prst="rect">
            <a:avLst/>
          </a:prstGeom>
        </p:spPr>
      </p:pic>
      <p:sp>
        <p:nvSpPr>
          <p:cNvPr id="10" name="スライド番号プレースホルダー 4">
            <a:extLst>
              <a:ext uri="{FF2B5EF4-FFF2-40B4-BE49-F238E27FC236}">
                <a16:creationId xmlns:a16="http://schemas.microsoft.com/office/drawing/2014/main" id="{CA44AD6E-B2A1-FF5E-E5F5-9A1DD0ED183C}"/>
              </a:ext>
            </a:extLst>
          </p:cNvPr>
          <p:cNvSpPr txBox="1">
            <a:spLocks noGrp="1"/>
          </p:cNvSpPr>
          <p:nvPr/>
        </p:nvSpPr>
        <p:spPr bwMode="auto">
          <a:xfrm>
            <a:off x="9912424" y="61906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E067961-EC55-4815-9B2E-C9E7B8471E1C}" type="slidenum">
              <a:rPr kumimoji="1" lang="en-US" altLang="ja-JP" sz="3200" b="0" i="0" u="none" strike="noStrike" kern="0" cap="none" spc="0" normalizeH="0" baseline="0" noProof="0">
                <a:ln>
                  <a:noFill/>
                </a:ln>
                <a:solidFill>
                  <a:srgbClr val="000000"/>
                </a:solidFill>
                <a:effectLst/>
                <a:uLnTx/>
                <a:uFillTx/>
                <a:latin typeface="ＭＳ Ｐゴシック" charset="-128"/>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en-US" altLang="ja-JP" sz="3200" b="0" i="0" u="none" strike="noStrike" kern="0" cap="none" spc="0" normalizeH="0" baseline="0" noProof="0" dirty="0">
              <a:ln>
                <a:noFill/>
              </a:ln>
              <a:solidFill>
                <a:srgbClr val="000000"/>
              </a:solidFill>
              <a:effectLst/>
              <a:uLnTx/>
              <a:uFillTx/>
              <a:latin typeface="ＭＳ Ｐゴシック" charset="-128"/>
              <a:ea typeface="ＭＳ Ｐゴシック" charset="-128"/>
              <a:cs typeface="+mn-cs"/>
            </a:endParaRPr>
          </a:p>
        </p:txBody>
      </p:sp>
      <p:sp>
        <p:nvSpPr>
          <p:cNvPr id="12" name="四角形: 角を丸くする 11">
            <a:extLst>
              <a:ext uri="{FF2B5EF4-FFF2-40B4-BE49-F238E27FC236}">
                <a16:creationId xmlns:a16="http://schemas.microsoft.com/office/drawing/2014/main" id="{CB8DB2B9-E653-FD47-FDE8-D7930377CB61}"/>
              </a:ext>
            </a:extLst>
          </p:cNvPr>
          <p:cNvSpPr/>
          <p:nvPr/>
        </p:nvSpPr>
        <p:spPr>
          <a:xfrm>
            <a:off x="408215" y="5464913"/>
            <a:ext cx="11364685" cy="341648"/>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rgbClr val="FF0000"/>
                </a:solidFill>
              </a:ln>
              <a:noFill/>
            </a:endParaRPr>
          </a:p>
        </p:txBody>
      </p:sp>
      <p:cxnSp>
        <p:nvCxnSpPr>
          <p:cNvPr id="15" name="直線矢印コネクタ 14">
            <a:extLst>
              <a:ext uri="{FF2B5EF4-FFF2-40B4-BE49-F238E27FC236}">
                <a16:creationId xmlns:a16="http://schemas.microsoft.com/office/drawing/2014/main" id="{FA8E5B0B-2A77-7FA2-301D-2207656984A3}"/>
              </a:ext>
            </a:extLst>
          </p:cNvPr>
          <p:cNvCxnSpPr>
            <a:cxnSpLocks/>
          </p:cNvCxnSpPr>
          <p:nvPr/>
        </p:nvCxnSpPr>
        <p:spPr>
          <a:xfrm flipH="1">
            <a:off x="11101388" y="4646775"/>
            <a:ext cx="168913" cy="766894"/>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7634476"/>
      </p:ext>
    </p:extLst>
  </p:cSld>
  <p:clrMapOvr>
    <a:masterClrMapping/>
  </p:clrMapOvr>
  <mc:AlternateContent xmlns:mc="http://schemas.openxmlformats.org/markup-compatibility/2006" xmlns:p14="http://schemas.microsoft.com/office/powerpoint/2010/main">
    <mc:Choice Requires="p14">
      <p:transition spd="slow" p14:dur="2000" advTm="36965"/>
    </mc:Choice>
    <mc:Fallback xmlns="">
      <p:transition spd="slow" advTm="36965"/>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FE109B-2374-BBB3-44DB-BB54D0AE6612}"/>
            </a:ext>
          </a:extLst>
        </p:cNvPr>
        <p:cNvGrpSpPr/>
        <p:nvPr/>
      </p:nvGrpSpPr>
      <p:grpSpPr>
        <a:xfrm>
          <a:off x="0" y="0"/>
          <a:ext cx="0" cy="0"/>
          <a:chOff x="0" y="0"/>
          <a:chExt cx="0" cy="0"/>
        </a:xfrm>
      </p:grpSpPr>
      <p:pic>
        <p:nvPicPr>
          <p:cNvPr id="8" name="図 7">
            <a:extLst>
              <a:ext uri="{FF2B5EF4-FFF2-40B4-BE49-F238E27FC236}">
                <a16:creationId xmlns:a16="http://schemas.microsoft.com/office/drawing/2014/main" id="{E0572529-63E0-D3CD-4C61-518611E13A3E}"/>
              </a:ext>
            </a:extLst>
          </p:cNvPr>
          <p:cNvPicPr>
            <a:picLocks noChangeAspect="1"/>
          </p:cNvPicPr>
          <p:nvPr/>
        </p:nvPicPr>
        <p:blipFill>
          <a:blip r:embed="rId2"/>
          <a:srcRect r="1604"/>
          <a:stretch/>
        </p:blipFill>
        <p:spPr>
          <a:xfrm>
            <a:off x="134501" y="2203647"/>
            <a:ext cx="9582612" cy="2450705"/>
          </a:xfrm>
          <a:prstGeom prst="rect">
            <a:avLst/>
          </a:prstGeom>
          <a:ln>
            <a:solidFill>
              <a:schemeClr val="accent1"/>
            </a:solidFill>
          </a:ln>
        </p:spPr>
      </p:pic>
      <p:sp>
        <p:nvSpPr>
          <p:cNvPr id="14" name="スライド番号プレースホルダー 4">
            <a:extLst>
              <a:ext uri="{FF2B5EF4-FFF2-40B4-BE49-F238E27FC236}">
                <a16:creationId xmlns:a16="http://schemas.microsoft.com/office/drawing/2014/main" id="{7FFFE355-8422-A371-DACE-46C35D831D36}"/>
              </a:ext>
            </a:extLst>
          </p:cNvPr>
          <p:cNvSpPr txBox="1">
            <a:spLocks noGrp="1"/>
          </p:cNvSpPr>
          <p:nvPr/>
        </p:nvSpPr>
        <p:spPr bwMode="auto">
          <a:xfrm>
            <a:off x="9912424" y="61906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E067961-EC55-4815-9B2E-C9E7B8471E1C}" type="slidenum">
              <a:rPr kumimoji="1" lang="en-US" altLang="ja-JP" sz="3200" b="0" i="0" u="none" strike="noStrike" kern="0" cap="none" spc="0" normalizeH="0" baseline="0" noProof="0">
                <a:ln>
                  <a:noFill/>
                </a:ln>
                <a:solidFill>
                  <a:srgbClr val="000000"/>
                </a:solidFill>
                <a:effectLst/>
                <a:uLnTx/>
                <a:uFillTx/>
                <a:latin typeface="ＭＳ Ｐゴシック" charset="-128"/>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en-US" altLang="ja-JP" sz="3200" b="0" i="0" u="none" strike="noStrike" kern="0" cap="none" spc="0" normalizeH="0" baseline="0" noProof="0" dirty="0">
              <a:ln>
                <a:noFill/>
              </a:ln>
              <a:solidFill>
                <a:srgbClr val="000000"/>
              </a:solidFill>
              <a:effectLst/>
              <a:uLnTx/>
              <a:uFillTx/>
              <a:latin typeface="ＭＳ Ｐゴシック" charset="-128"/>
              <a:ea typeface="ＭＳ Ｐゴシック" charset="-128"/>
              <a:cs typeface="+mn-cs"/>
            </a:endParaRPr>
          </a:p>
        </p:txBody>
      </p:sp>
      <p:sp>
        <p:nvSpPr>
          <p:cNvPr id="6" name="タイトル 3">
            <a:extLst>
              <a:ext uri="{FF2B5EF4-FFF2-40B4-BE49-F238E27FC236}">
                <a16:creationId xmlns:a16="http://schemas.microsoft.com/office/drawing/2014/main" id="{D9F82B67-0459-ABE2-43B9-32B0B0348230}"/>
              </a:ext>
            </a:extLst>
          </p:cNvPr>
          <p:cNvSpPr txBox="1">
            <a:spLocks/>
          </p:cNvSpPr>
          <p:nvPr/>
        </p:nvSpPr>
        <p:spPr>
          <a:xfrm>
            <a:off x="134501" y="232114"/>
            <a:ext cx="11860413" cy="515571"/>
          </a:xfrm>
          <a:prstGeom prst="rect">
            <a:avLst/>
          </a:prstGeom>
          <a:solidFill>
            <a:schemeClr val="accent4">
              <a:lumMod val="20000"/>
              <a:lumOff val="80000"/>
            </a:schemeClr>
          </a:solidFill>
          <a:ln w="12700">
            <a:solidFill>
              <a:srgbClr val="002060"/>
            </a:solidFill>
            <a:prstDash val="solid"/>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457200">
              <a:lnSpc>
                <a:spcPct val="120000"/>
              </a:lnSpc>
              <a:spcBef>
                <a:spcPts val="0"/>
              </a:spcBef>
              <a:defRPr/>
            </a:pPr>
            <a:r>
              <a:rPr kumimoji="1" lang="ja-JP" altLang="en-US" sz="3200" b="1" dirty="0">
                <a:solidFill>
                  <a:schemeClr val="tx1"/>
                </a:solidFill>
                <a:latin typeface="BIZ UDPゴシック" panose="020B0400000000000000" pitchFamily="50" charset="-128"/>
                <a:ea typeface="BIZ UDPゴシック" panose="020B0400000000000000" pitchFamily="50" charset="-128"/>
              </a:rPr>
              <a:t>「</a:t>
            </a:r>
            <a:r>
              <a:rPr kumimoji="1" lang="en-US" altLang="ja-JP" sz="3200" b="1" dirty="0">
                <a:solidFill>
                  <a:schemeClr val="tx1"/>
                </a:solidFill>
                <a:latin typeface="Century Gothic" panose="020B0502020202020204" pitchFamily="34" charset="0"/>
              </a:rPr>
              <a:t>Ⅱ</a:t>
            </a:r>
            <a:r>
              <a:rPr kumimoji="1" lang="en-US" altLang="ja-JP" sz="3200" b="1" dirty="0">
                <a:solidFill>
                  <a:schemeClr val="tx1"/>
                </a:solidFill>
                <a:latin typeface="Century Gothic" panose="020B0502020202020204" pitchFamily="34" charset="0"/>
                <a:ea typeface="BIZ UDPゴシック" panose="020B0400000000000000" pitchFamily="50" charset="-128"/>
              </a:rPr>
              <a:t>-2</a:t>
            </a:r>
            <a:r>
              <a:rPr kumimoji="1" lang="ja-JP" altLang="en-US" sz="3200" b="1" dirty="0">
                <a:solidFill>
                  <a:schemeClr val="tx1"/>
                </a:solidFill>
                <a:latin typeface="+mn-ea"/>
                <a:ea typeface="+mn-ea"/>
              </a:rPr>
              <a:t>．</a:t>
            </a:r>
            <a:r>
              <a:rPr kumimoji="1" lang="ja-JP" altLang="en-US" sz="3200" b="1" dirty="0">
                <a:solidFill>
                  <a:schemeClr val="tx1"/>
                </a:solidFill>
                <a:latin typeface="BIZ UDPゴシック" panose="020B0400000000000000" pitchFamily="50" charset="-128"/>
                <a:ea typeface="BIZ UDPゴシック" panose="020B0400000000000000" pitchFamily="50" charset="-128"/>
              </a:rPr>
              <a:t>ベースアップ評価料による収入の繰越状況</a:t>
            </a:r>
            <a:r>
              <a:rPr lang="ja-JP" altLang="en-US" sz="3200" b="1" dirty="0">
                <a:latin typeface="BIZ UDPゴシック" panose="020B0400000000000000" pitchFamily="50" charset="-128"/>
                <a:ea typeface="BIZ UDPゴシック" panose="020B0400000000000000" pitchFamily="50" charset="-128"/>
              </a:rPr>
              <a:t>」を入力します</a:t>
            </a:r>
            <a:endParaRPr lang="ja-JP" altLang="en-US" sz="3200" b="1" dirty="0">
              <a:solidFill>
                <a:schemeClr val="accent2"/>
              </a:solidFill>
              <a:latin typeface="BIZ UDPゴシック" panose="020B0400000000000000" pitchFamily="50" charset="-128"/>
              <a:ea typeface="BIZ UDPゴシック" panose="020B0400000000000000" pitchFamily="50" charset="-128"/>
            </a:endParaRPr>
          </a:p>
        </p:txBody>
      </p:sp>
      <p:sp>
        <p:nvSpPr>
          <p:cNvPr id="9" name="タイトル 3">
            <a:extLst>
              <a:ext uri="{FF2B5EF4-FFF2-40B4-BE49-F238E27FC236}">
                <a16:creationId xmlns:a16="http://schemas.microsoft.com/office/drawing/2014/main" id="{64F35E2C-52D5-7F01-CB80-0152BCBFE782}"/>
              </a:ext>
            </a:extLst>
          </p:cNvPr>
          <p:cNvSpPr txBox="1">
            <a:spLocks/>
          </p:cNvSpPr>
          <p:nvPr/>
        </p:nvSpPr>
        <p:spPr>
          <a:xfrm>
            <a:off x="305371" y="801133"/>
            <a:ext cx="11581257" cy="1287210"/>
          </a:xfrm>
          <a:prstGeom prst="rect">
            <a:avLst/>
          </a:prstGeom>
          <a:noFill/>
          <a:ln w="12700">
            <a:noFill/>
            <a:prstDash val="sysDot"/>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430213" indent="-342900" defTabSz="457200">
              <a:lnSpc>
                <a:spcPct val="120000"/>
              </a:lnSpc>
              <a:spcBef>
                <a:spcPts val="0"/>
              </a:spcBef>
              <a:buFont typeface="Wingdings" panose="05000000000000000000" pitchFamily="2" charset="2"/>
              <a:buChar char="l"/>
              <a:defRPr/>
            </a:pPr>
            <a:r>
              <a:rPr lang="ja-JP" altLang="en-US" sz="2200" b="1" dirty="0">
                <a:solidFill>
                  <a:schemeClr val="tx2"/>
                </a:solidFill>
                <a:latin typeface="BIZ UDPゴシック" panose="020B0400000000000000" pitchFamily="50" charset="-128"/>
                <a:ea typeface="BIZ UDPゴシック" panose="020B0400000000000000" pitchFamily="50" charset="-128"/>
              </a:rPr>
              <a:t>翌年度への繰越予定額や、前年度からの繰越額があれば記載します</a:t>
            </a:r>
            <a:endParaRPr lang="en-US" altLang="ja-JP" sz="2200" b="1" dirty="0">
              <a:solidFill>
                <a:schemeClr val="tx2"/>
              </a:solidFill>
              <a:latin typeface="BIZ UDPゴシック" panose="020B0400000000000000" pitchFamily="50" charset="-128"/>
              <a:ea typeface="BIZ UDPゴシック" panose="020B0400000000000000" pitchFamily="50" charset="-128"/>
            </a:endParaRPr>
          </a:p>
          <a:p>
            <a:pPr marL="430213" indent="-342900" defTabSz="457200">
              <a:lnSpc>
                <a:spcPct val="120000"/>
              </a:lnSpc>
              <a:spcBef>
                <a:spcPts val="0"/>
              </a:spcBef>
              <a:buFont typeface="Wingdings" panose="05000000000000000000" pitchFamily="2" charset="2"/>
              <a:buChar char="l"/>
              <a:defRPr/>
            </a:pPr>
            <a:r>
              <a:rPr lang="ja-JP" altLang="en-US" sz="2200" b="1" dirty="0">
                <a:solidFill>
                  <a:schemeClr val="tx2"/>
                </a:solidFill>
                <a:latin typeface="BIZ UDPゴシック" panose="020B0400000000000000" pitchFamily="50" charset="-128"/>
                <a:ea typeface="BIZ UDPゴシック" panose="020B0400000000000000" pitchFamily="50" charset="-128"/>
              </a:rPr>
              <a:t>算定したベースアップ評価料をベア等、およびそれに伴う賞与・時間外手当・法定福利費等の増額分に使い切ったかを確認して、チェックします</a:t>
            </a:r>
            <a:endParaRPr lang="en-US" altLang="ja-JP" sz="2200" b="1" dirty="0">
              <a:solidFill>
                <a:schemeClr val="tx2"/>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5298F79E-B7F5-2E4F-6D91-8D418B72F0E9}"/>
              </a:ext>
            </a:extLst>
          </p:cNvPr>
          <p:cNvSpPr txBox="1"/>
          <p:nvPr/>
        </p:nvSpPr>
        <p:spPr>
          <a:xfrm>
            <a:off x="1959864" y="4925725"/>
            <a:ext cx="9165336" cy="1723549"/>
          </a:xfrm>
          <a:prstGeom prst="rect">
            <a:avLst/>
          </a:prstGeom>
          <a:noFill/>
          <a:ln w="9525">
            <a:solidFill>
              <a:schemeClr val="tx1"/>
            </a:solidFill>
            <a:prstDash val="dash"/>
          </a:ln>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endParaRPr kumimoji="0" lang="en-US" altLang="ja-JP" sz="800" b="1" i="0" u="none" strike="noStrike" kern="1200" cap="none" spc="0" normalizeH="0" baseline="0" noProof="0" dirty="0">
              <a:ln>
                <a:noFill/>
              </a:ln>
              <a:solidFill>
                <a:schemeClr val="tx2"/>
              </a:solidFill>
              <a:effectLst/>
              <a:uLnTx/>
              <a:uFillTx/>
              <a:latin typeface="游ゴシック" panose="020B0400000000000000" pitchFamily="50" charset="-128"/>
              <a:ea typeface="游ゴシック" panose="020B0400000000000000" pitchFamily="50" charset="-128"/>
              <a:cs typeface="+mn-cs"/>
            </a:endParaRPr>
          </a:p>
          <a:p>
            <a:pPr marL="266700" marR="0" lvl="0" indent="-266700" defTabSz="457200" rtl="0" eaLnBrk="1" fontAlgn="auto" latinLnBrk="0" hangingPunct="1">
              <a:lnSpc>
                <a:spcPct val="100000"/>
              </a:lnSpc>
              <a:spcBef>
                <a:spcPts val="0"/>
              </a:spcBef>
              <a:spcAft>
                <a:spcPts val="0"/>
              </a:spcAft>
              <a:buClrTx/>
              <a:buSzTx/>
              <a:buFont typeface="+mj-ea"/>
              <a:buAutoNum type="circleNumDbPlain"/>
              <a:tabLst/>
              <a:defRPr/>
            </a:pPr>
            <a:r>
              <a:rPr kumimoji="0" lang="ja-JP" altLang="en-US" b="1" i="0" u="none" strike="noStrike" kern="1200" cap="none" spc="0" normalizeH="0" baseline="0" noProof="0" dirty="0">
                <a:ln>
                  <a:noFill/>
                </a:ln>
                <a:solidFill>
                  <a:schemeClr val="tx2"/>
                </a:solidFill>
                <a:effectLst/>
                <a:uLnTx/>
                <a:uFillTx/>
                <a:latin typeface="游ゴシック" panose="020B0400000000000000" pitchFamily="50" charset="-128"/>
                <a:ea typeface="游ゴシック" panose="020B0400000000000000" pitchFamily="50" charset="-128"/>
                <a:cs typeface="+mn-cs"/>
              </a:rPr>
              <a:t>計画よりもベースアップ評価料の算定金額が増えた場合の対応例</a:t>
            </a:r>
            <a:endParaRPr kumimoji="0" lang="en-US" altLang="ja-JP" b="1" i="0" u="none" strike="noStrike" kern="1200" cap="none" spc="0" normalizeH="0" baseline="0" noProof="0" dirty="0">
              <a:ln>
                <a:noFill/>
              </a:ln>
              <a:solidFill>
                <a:schemeClr val="tx2"/>
              </a:solidFill>
              <a:effectLst/>
              <a:uLnTx/>
              <a:uFillTx/>
              <a:latin typeface="游ゴシック" panose="020B0400000000000000" pitchFamily="50" charset="-128"/>
              <a:ea typeface="游ゴシック" panose="020B0400000000000000" pitchFamily="50" charset="-128"/>
              <a:cs typeface="+mn-cs"/>
            </a:endParaRPr>
          </a:p>
          <a:p>
            <a:pPr marR="0" lvl="0" defTabSz="457200" rtl="0" eaLnBrk="1" fontAlgn="auto" latinLnBrk="0" hangingPunct="1">
              <a:lnSpc>
                <a:spcPct val="100000"/>
              </a:lnSpc>
              <a:spcBef>
                <a:spcPts val="0"/>
              </a:spcBef>
              <a:spcAft>
                <a:spcPts val="0"/>
              </a:spcAft>
              <a:buClrTx/>
              <a:buSzTx/>
              <a:tabLst/>
              <a:defRPr/>
            </a:pPr>
            <a:r>
              <a:rPr kumimoji="0" lang="ja-JP" altLang="en-US" b="1" i="0" u="none" strike="noStrike" kern="1200" cap="none" spc="0" normalizeH="0" baseline="0" noProof="0" dirty="0">
                <a:ln>
                  <a:noFill/>
                </a:ln>
                <a:solidFill>
                  <a:schemeClr val="tx2"/>
                </a:solidFill>
                <a:effectLst/>
                <a:uLnTx/>
                <a:uFillTx/>
                <a:latin typeface="游ゴシック" panose="020B0400000000000000" pitchFamily="50" charset="-128"/>
                <a:ea typeface="游ゴシック" panose="020B0400000000000000" pitchFamily="50" charset="-128"/>
                <a:cs typeface="+mn-cs"/>
              </a:rPr>
              <a:t>　　⇒　翌年度への繰越予定額として（６）に記載する</a:t>
            </a:r>
            <a:endParaRPr kumimoji="0" lang="en-US" altLang="ja-JP" b="1" i="0" u="none" strike="noStrike" kern="1200" cap="none" spc="0" normalizeH="0" baseline="0" noProof="0" dirty="0">
              <a:ln>
                <a:noFill/>
              </a:ln>
              <a:solidFill>
                <a:schemeClr val="tx2"/>
              </a:solidFill>
              <a:effectLst/>
              <a:uLnTx/>
              <a:uFillTx/>
              <a:latin typeface="游ゴシック" panose="020B0400000000000000" pitchFamily="50" charset="-128"/>
              <a:ea typeface="游ゴシック" panose="020B0400000000000000" pitchFamily="50" charset="-128"/>
              <a:cs typeface="+mn-cs"/>
            </a:endParaRPr>
          </a:p>
          <a:p>
            <a:pPr marR="0" lvl="0" defTabSz="457200" rtl="0" eaLnBrk="1" fontAlgn="auto" latinLnBrk="0" hangingPunct="1">
              <a:lnSpc>
                <a:spcPct val="100000"/>
              </a:lnSpc>
              <a:spcBef>
                <a:spcPts val="0"/>
              </a:spcBef>
              <a:spcAft>
                <a:spcPts val="0"/>
              </a:spcAft>
              <a:buClrTx/>
              <a:buSzTx/>
              <a:tabLst/>
              <a:defRPr/>
            </a:pPr>
            <a:r>
              <a:rPr kumimoji="0" lang="ja-JP" altLang="en-US" b="1" i="0" u="none" strike="noStrike" kern="1200" cap="none" spc="0" normalizeH="0" baseline="0" noProof="0" dirty="0">
                <a:ln>
                  <a:noFill/>
                </a:ln>
                <a:solidFill>
                  <a:schemeClr val="tx2"/>
                </a:solidFill>
                <a:effectLst/>
                <a:uLnTx/>
                <a:uFillTx/>
                <a:latin typeface="游ゴシック" panose="020B0400000000000000" pitchFamily="50" charset="-128"/>
                <a:ea typeface="游ゴシック" panose="020B0400000000000000" pitchFamily="50" charset="-128"/>
                <a:cs typeface="+mn-cs"/>
              </a:rPr>
              <a:t>　　　　（令和６年度の賃金改善計画では繰越を予定していなかったとしても可）</a:t>
            </a:r>
            <a:endParaRPr kumimoji="0" lang="en-US" altLang="ja-JP" b="1" i="0" u="none" strike="noStrike" kern="1200" cap="none" spc="0" normalizeH="0" baseline="0" noProof="0" dirty="0">
              <a:ln>
                <a:noFill/>
              </a:ln>
              <a:solidFill>
                <a:schemeClr val="tx2"/>
              </a:solidFill>
              <a:effectLst/>
              <a:uLnTx/>
              <a:uFillTx/>
              <a:latin typeface="游ゴシック" panose="020B0400000000000000" pitchFamily="50" charset="-128"/>
              <a:ea typeface="游ゴシック" panose="020B0400000000000000" pitchFamily="50" charset="-128"/>
              <a:cs typeface="+mn-cs"/>
            </a:endParaRPr>
          </a:p>
          <a:p>
            <a:pPr marL="266700" marR="0" lvl="0" indent="-266700" defTabSz="457200" rtl="0" eaLnBrk="1" fontAlgn="auto" latinLnBrk="0" hangingPunct="1">
              <a:lnSpc>
                <a:spcPct val="100000"/>
              </a:lnSpc>
              <a:spcBef>
                <a:spcPts val="0"/>
              </a:spcBef>
              <a:spcAft>
                <a:spcPts val="0"/>
              </a:spcAft>
              <a:buClrTx/>
              <a:buSzTx/>
              <a:buFont typeface="+mj-ea"/>
              <a:buAutoNum type="circleNumDbPlain"/>
              <a:tabLst/>
              <a:defRPr/>
            </a:pPr>
            <a:endParaRPr kumimoji="0" lang="en-US" altLang="ja-JP" sz="800" b="1" i="0" u="none" strike="noStrike" kern="1200" cap="none" spc="0" normalizeH="0" baseline="0" noProof="0" dirty="0">
              <a:ln>
                <a:noFill/>
              </a:ln>
              <a:solidFill>
                <a:schemeClr val="tx2"/>
              </a:solidFill>
              <a:effectLst/>
              <a:highlight>
                <a:srgbClr val="FFFF00"/>
              </a:highlight>
              <a:uLnTx/>
              <a:uFillTx/>
              <a:latin typeface="游ゴシック" panose="020B0400000000000000" pitchFamily="50" charset="-128"/>
              <a:ea typeface="游ゴシック" panose="020B0400000000000000" pitchFamily="50" charset="-128"/>
              <a:cs typeface="+mn-cs"/>
            </a:endParaRPr>
          </a:p>
          <a:p>
            <a:pPr marL="342900" marR="0" lvl="0" indent="-342900" defTabSz="457200" rtl="0" eaLnBrk="1" fontAlgn="auto" latinLnBrk="0" hangingPunct="1">
              <a:lnSpc>
                <a:spcPct val="100000"/>
              </a:lnSpc>
              <a:spcBef>
                <a:spcPts val="0"/>
              </a:spcBef>
              <a:spcAft>
                <a:spcPts val="0"/>
              </a:spcAft>
              <a:buClrTx/>
              <a:buSzTx/>
              <a:buFont typeface="+mj-ea"/>
              <a:buAutoNum type="circleNumDbPlain" startAt="2"/>
              <a:tabLst/>
              <a:defRPr/>
            </a:pPr>
            <a:r>
              <a:rPr kumimoji="0" lang="ja-JP" altLang="en-US" b="1" i="0" u="none" strike="noStrike" kern="1200" cap="none" spc="0" normalizeH="0" baseline="0" noProof="0" dirty="0">
                <a:ln>
                  <a:noFill/>
                </a:ln>
                <a:solidFill>
                  <a:schemeClr val="tx2"/>
                </a:solidFill>
                <a:effectLst/>
                <a:uLnTx/>
                <a:uFillTx/>
                <a:latin typeface="游ゴシック" panose="020B0400000000000000" pitchFamily="50" charset="-128"/>
                <a:ea typeface="游ゴシック" panose="020B0400000000000000" pitchFamily="50" charset="-128"/>
                <a:cs typeface="+mn-cs"/>
              </a:rPr>
              <a:t>ベア等に連動して引き上げられた賞与、時間外手当、法定福利費等の具体的な金額については報告する必要はありません。（９）にチェックをいれるだけで</a:t>
            </a:r>
            <a:r>
              <a:rPr kumimoji="0" lang="en-US" altLang="ja-JP" b="1" i="0" u="none" strike="noStrike" kern="1200" cap="none" spc="0" normalizeH="0" baseline="0" noProof="0" dirty="0">
                <a:ln>
                  <a:noFill/>
                </a:ln>
                <a:solidFill>
                  <a:schemeClr val="tx2"/>
                </a:solidFill>
                <a:effectLst/>
                <a:uLnTx/>
                <a:uFillTx/>
                <a:latin typeface="游ゴシック" panose="020B0400000000000000" pitchFamily="50" charset="-128"/>
                <a:ea typeface="游ゴシック" panose="020B0400000000000000" pitchFamily="50" charset="-128"/>
                <a:cs typeface="+mn-cs"/>
              </a:rPr>
              <a:t>OK</a:t>
            </a:r>
            <a:r>
              <a:rPr kumimoji="0" lang="ja-JP" altLang="en-US" b="1" i="0" u="none" strike="noStrike" kern="1200" cap="none" spc="0" normalizeH="0" baseline="0" noProof="0" dirty="0">
                <a:ln>
                  <a:noFill/>
                </a:ln>
                <a:solidFill>
                  <a:schemeClr val="tx2"/>
                </a:solidFill>
                <a:effectLst/>
                <a:uLnTx/>
                <a:uFillTx/>
                <a:latin typeface="游ゴシック" panose="020B0400000000000000" pitchFamily="50" charset="-128"/>
                <a:ea typeface="游ゴシック" panose="020B0400000000000000" pitchFamily="50" charset="-128"/>
                <a:cs typeface="+mn-cs"/>
              </a:rPr>
              <a:t>です。</a:t>
            </a:r>
            <a:endParaRPr kumimoji="0" lang="en-US" altLang="ja-JP" b="1" i="0" u="none" strike="noStrike" kern="1200" cap="none" spc="0" normalizeH="0" baseline="0" noProof="0" dirty="0">
              <a:ln>
                <a:noFill/>
              </a:ln>
              <a:solidFill>
                <a:schemeClr val="tx2"/>
              </a:solidFill>
              <a:effectLst/>
              <a:uLnTx/>
              <a:uFillTx/>
              <a:latin typeface="游ゴシック" panose="020B0400000000000000" pitchFamily="50" charset="-128"/>
              <a:ea typeface="游ゴシック" panose="020B0400000000000000" pitchFamily="50" charset="-128"/>
              <a:cs typeface="+mn-cs"/>
            </a:endParaRPr>
          </a:p>
        </p:txBody>
      </p:sp>
      <p:sp>
        <p:nvSpPr>
          <p:cNvPr id="12" name="矢印: 右 11">
            <a:extLst>
              <a:ext uri="{FF2B5EF4-FFF2-40B4-BE49-F238E27FC236}">
                <a16:creationId xmlns:a16="http://schemas.microsoft.com/office/drawing/2014/main" id="{3EFB9BC6-0F15-B170-C6D9-1123A8064776}"/>
              </a:ext>
            </a:extLst>
          </p:cNvPr>
          <p:cNvSpPr/>
          <p:nvPr/>
        </p:nvSpPr>
        <p:spPr>
          <a:xfrm rot="10800000">
            <a:off x="9700344" y="2931499"/>
            <a:ext cx="632573" cy="270114"/>
          </a:xfrm>
          <a:prstGeom prst="rightArrow">
            <a:avLst/>
          </a:prstGeom>
          <a:solidFill>
            <a:schemeClr val="accent4">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ＭＳ Ｐゴシック"/>
              <a:cs typeface="+mn-cs"/>
            </a:endParaRPr>
          </a:p>
        </p:txBody>
      </p:sp>
      <p:sp>
        <p:nvSpPr>
          <p:cNvPr id="13" name="テキスト ボックス 12">
            <a:extLst>
              <a:ext uri="{FF2B5EF4-FFF2-40B4-BE49-F238E27FC236}">
                <a16:creationId xmlns:a16="http://schemas.microsoft.com/office/drawing/2014/main" id="{789A0CA3-04F8-5203-FCD7-7088E5B14D2F}"/>
              </a:ext>
            </a:extLst>
          </p:cNvPr>
          <p:cNvSpPr txBox="1"/>
          <p:nvPr/>
        </p:nvSpPr>
        <p:spPr>
          <a:xfrm>
            <a:off x="9912423" y="2627254"/>
            <a:ext cx="2082491" cy="584775"/>
          </a:xfrm>
          <a:prstGeom prst="rect">
            <a:avLst/>
          </a:prstGeom>
          <a:solidFill>
            <a:schemeClr val="accent4">
              <a:lumMod val="20000"/>
              <a:lumOff val="80000"/>
            </a:schemeClr>
          </a:solidFill>
          <a:ln w="190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繰越額がなければ</a:t>
            </a:r>
            <a:endParaRPr kumimoji="1" lang="en-US" altLang="ja-JP"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０円と入力します</a:t>
            </a:r>
          </a:p>
        </p:txBody>
      </p:sp>
      <p:sp>
        <p:nvSpPr>
          <p:cNvPr id="17" name="矢印: 右 16">
            <a:extLst>
              <a:ext uri="{FF2B5EF4-FFF2-40B4-BE49-F238E27FC236}">
                <a16:creationId xmlns:a16="http://schemas.microsoft.com/office/drawing/2014/main" id="{62B2674E-4F46-6CAE-7621-862B3310F2AE}"/>
              </a:ext>
            </a:extLst>
          </p:cNvPr>
          <p:cNvSpPr/>
          <p:nvPr/>
        </p:nvSpPr>
        <p:spPr>
          <a:xfrm rot="10800000">
            <a:off x="9080500" y="3942890"/>
            <a:ext cx="1405964" cy="313662"/>
          </a:xfrm>
          <a:prstGeom prst="rightArrow">
            <a:avLst/>
          </a:prstGeom>
          <a:solidFill>
            <a:schemeClr val="accent4">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ＭＳ Ｐゴシック"/>
              <a:cs typeface="+mn-cs"/>
            </a:endParaRPr>
          </a:p>
        </p:txBody>
      </p:sp>
      <p:sp>
        <p:nvSpPr>
          <p:cNvPr id="18" name="テキスト ボックス 17">
            <a:extLst>
              <a:ext uri="{FF2B5EF4-FFF2-40B4-BE49-F238E27FC236}">
                <a16:creationId xmlns:a16="http://schemas.microsoft.com/office/drawing/2014/main" id="{FF7BD23D-9AC3-8973-0C2B-CB88F1AA5E85}"/>
              </a:ext>
            </a:extLst>
          </p:cNvPr>
          <p:cNvSpPr txBox="1"/>
          <p:nvPr/>
        </p:nvSpPr>
        <p:spPr>
          <a:xfrm>
            <a:off x="9810750" y="3429000"/>
            <a:ext cx="2235274" cy="2062103"/>
          </a:xfrm>
          <a:prstGeom prst="rect">
            <a:avLst/>
          </a:prstGeom>
          <a:solidFill>
            <a:schemeClr val="accent4">
              <a:lumMod val="20000"/>
              <a:lumOff val="80000"/>
            </a:schemeClr>
          </a:solidFill>
          <a:ln w="190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1" dirty="0">
                <a:latin typeface="BIZ UDPゴシック" panose="020B0400000000000000" pitchFamily="50" charset="-128"/>
                <a:ea typeface="BIZ UDPゴシック" panose="020B0400000000000000" pitchFamily="50" charset="-128"/>
              </a:rPr>
              <a:t>算定したベースアップ評価料を</a:t>
            </a:r>
            <a:r>
              <a:rPr lang="ja-JP" altLang="en-US" sz="1600" b="1" dirty="0">
                <a:solidFill>
                  <a:schemeClr val="tx2"/>
                </a:solidFill>
                <a:latin typeface="BIZ UDPゴシック" panose="020B0400000000000000" pitchFamily="50" charset="-128"/>
                <a:ea typeface="BIZ UDPゴシック" panose="020B0400000000000000" pitchFamily="50" charset="-128"/>
              </a:rPr>
              <a:t>ベア等、およびそれに伴う賞与・時間外手当・法定福利費等の増額分に</a:t>
            </a:r>
            <a:r>
              <a:rPr lang="ja-JP" altLang="en-US" sz="1600" b="1" dirty="0">
                <a:latin typeface="BIZ UDPゴシック" panose="020B0400000000000000" pitchFamily="50" charset="-128"/>
                <a:ea typeface="BIZ UDPゴシック" panose="020B0400000000000000" pitchFamily="50" charset="-128"/>
              </a:rPr>
              <a:t>使い切ったことを確認したら、ここにチェックしてください</a:t>
            </a:r>
            <a:endParaRPr kumimoji="1" lang="ja-JP" altLang="en-US" sz="1600" b="1" i="0" u="none" strike="noStrike" kern="1200" cap="none" spc="0" normalizeH="0" baseline="0" noProof="0" dirty="0">
              <a:ln>
                <a:noFill/>
              </a:ln>
              <a:effectLst/>
              <a:uLnTx/>
              <a:uFillTx/>
              <a:latin typeface="Arial"/>
              <a:ea typeface="ＭＳ Ｐゴシック"/>
              <a:cs typeface="+mn-cs"/>
            </a:endParaRPr>
          </a:p>
        </p:txBody>
      </p:sp>
      <p:pic>
        <p:nvPicPr>
          <p:cNvPr id="4" name="図 3" descr="挿絵 が含まれている画像&#10;&#10;AI によって生成されたコンテンツは間違っている可能性があります。">
            <a:extLst>
              <a:ext uri="{FF2B5EF4-FFF2-40B4-BE49-F238E27FC236}">
                <a16:creationId xmlns:a16="http://schemas.microsoft.com/office/drawing/2014/main" id="{557180F2-D4B7-BAD8-7F0B-43E3C1E103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673" y="4908151"/>
            <a:ext cx="1655067" cy="1758699"/>
          </a:xfrm>
          <a:prstGeom prst="rect">
            <a:avLst/>
          </a:prstGeom>
        </p:spPr>
      </p:pic>
    </p:spTree>
    <p:extLst>
      <p:ext uri="{BB962C8B-B14F-4D97-AF65-F5344CB8AC3E}">
        <p14:creationId xmlns:p14="http://schemas.microsoft.com/office/powerpoint/2010/main" val="2754247743"/>
      </p:ext>
    </p:extLst>
  </p:cSld>
  <p:clrMapOvr>
    <a:masterClrMapping/>
  </p:clrMapOvr>
  <mc:AlternateContent xmlns:mc="http://schemas.openxmlformats.org/markup-compatibility/2006" xmlns:p14="http://schemas.microsoft.com/office/powerpoint/2010/main">
    <mc:Choice Requires="p14">
      <p:transition spd="slow" p14:dur="2000" advTm="36965"/>
    </mc:Choice>
    <mc:Fallback xmlns="">
      <p:transition spd="slow" advTm="3696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48C34-1DE7-9AA1-1AF2-EF07319DF3EA}"/>
            </a:ext>
          </a:extLst>
        </p:cNvPr>
        <p:cNvGrpSpPr/>
        <p:nvPr/>
      </p:nvGrpSpPr>
      <p:grpSpPr>
        <a:xfrm>
          <a:off x="0" y="0"/>
          <a:ext cx="0" cy="0"/>
          <a:chOff x="0" y="0"/>
          <a:chExt cx="0" cy="0"/>
        </a:xfrm>
      </p:grpSpPr>
      <p:sp>
        <p:nvSpPr>
          <p:cNvPr id="14" name="スライド番号プレースホルダー 4">
            <a:extLst>
              <a:ext uri="{FF2B5EF4-FFF2-40B4-BE49-F238E27FC236}">
                <a16:creationId xmlns:a16="http://schemas.microsoft.com/office/drawing/2014/main" id="{7626A2F6-462E-A06D-309D-B689F1020272}"/>
              </a:ext>
            </a:extLst>
          </p:cNvPr>
          <p:cNvSpPr txBox="1">
            <a:spLocks noGrp="1"/>
          </p:cNvSpPr>
          <p:nvPr/>
        </p:nvSpPr>
        <p:spPr bwMode="auto">
          <a:xfrm>
            <a:off x="9912424" y="61906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E067961-EC55-4815-9B2E-C9E7B8471E1C}" type="slidenum">
              <a:rPr kumimoji="1" lang="en-US" altLang="ja-JP" sz="3200" b="0" i="0" u="none" strike="noStrike" kern="0" cap="none" spc="0" normalizeH="0" baseline="0" noProof="0">
                <a:ln>
                  <a:noFill/>
                </a:ln>
                <a:solidFill>
                  <a:srgbClr val="000000"/>
                </a:solidFill>
                <a:effectLst/>
                <a:uLnTx/>
                <a:uFillTx/>
                <a:latin typeface="ＭＳ Ｐゴシック" charset="-128"/>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en-US" altLang="ja-JP" sz="3200" b="0" i="0" u="none" strike="noStrike" kern="0" cap="none" spc="0" normalizeH="0" baseline="0" noProof="0" dirty="0">
              <a:ln>
                <a:noFill/>
              </a:ln>
              <a:solidFill>
                <a:srgbClr val="000000"/>
              </a:solidFill>
              <a:effectLst/>
              <a:uLnTx/>
              <a:uFillTx/>
              <a:latin typeface="ＭＳ Ｐゴシック" charset="-128"/>
              <a:ea typeface="ＭＳ Ｐゴシック" charset="-128"/>
              <a:cs typeface="+mn-cs"/>
            </a:endParaRPr>
          </a:p>
        </p:txBody>
      </p:sp>
      <p:sp>
        <p:nvSpPr>
          <p:cNvPr id="6" name="タイトル 3">
            <a:extLst>
              <a:ext uri="{FF2B5EF4-FFF2-40B4-BE49-F238E27FC236}">
                <a16:creationId xmlns:a16="http://schemas.microsoft.com/office/drawing/2014/main" id="{4F1926C2-AAFA-12B3-E752-1E2859EB4DA5}"/>
              </a:ext>
            </a:extLst>
          </p:cNvPr>
          <p:cNvSpPr txBox="1">
            <a:spLocks/>
          </p:cNvSpPr>
          <p:nvPr/>
        </p:nvSpPr>
        <p:spPr>
          <a:xfrm>
            <a:off x="261673" y="191150"/>
            <a:ext cx="11668653" cy="1113968"/>
          </a:xfrm>
          <a:prstGeom prst="rect">
            <a:avLst/>
          </a:prstGeom>
          <a:solidFill>
            <a:schemeClr val="accent4">
              <a:lumMod val="20000"/>
              <a:lumOff val="80000"/>
            </a:schemeClr>
          </a:solidFill>
          <a:ln w="12700">
            <a:solidFill>
              <a:srgbClr val="002060"/>
            </a:solidFill>
            <a:prstDash val="solid"/>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457200">
              <a:lnSpc>
                <a:spcPct val="120000"/>
              </a:lnSpc>
              <a:spcBef>
                <a:spcPts val="0"/>
              </a:spcBef>
              <a:defRPr/>
            </a:pPr>
            <a:r>
              <a:rPr kumimoji="1" lang="ja-JP" altLang="en-US" sz="3200" b="1" dirty="0">
                <a:solidFill>
                  <a:schemeClr val="tx1"/>
                </a:solidFill>
                <a:latin typeface="BIZ UDPゴシック" panose="020B0400000000000000" pitchFamily="50" charset="-128"/>
                <a:ea typeface="BIZ UDPゴシック" panose="020B0400000000000000" pitchFamily="50" charset="-128"/>
              </a:rPr>
              <a:t>「</a:t>
            </a:r>
            <a:r>
              <a:rPr kumimoji="1" lang="en-US" altLang="ja-JP" sz="3200" b="1" dirty="0">
                <a:solidFill>
                  <a:schemeClr val="tx1"/>
                </a:solidFill>
                <a:latin typeface="Century Gothic" panose="020B0502020202020204" pitchFamily="34" charset="0"/>
              </a:rPr>
              <a:t>Ⅲ</a:t>
            </a:r>
            <a:r>
              <a:rPr kumimoji="1" lang="ja-JP" altLang="en-US" sz="3200" b="1" dirty="0">
                <a:solidFill>
                  <a:schemeClr val="tx1"/>
                </a:solidFill>
                <a:latin typeface="Century Gothic" panose="020B0502020202020204" pitchFamily="34" charset="0"/>
              </a:rPr>
              <a:t>．</a:t>
            </a:r>
            <a:r>
              <a:rPr kumimoji="1" lang="ja-JP" altLang="en-US" sz="3200" b="1" dirty="0">
                <a:solidFill>
                  <a:schemeClr val="tx1"/>
                </a:solidFill>
                <a:latin typeface="BIZ UDPゴシック" panose="020B0400000000000000" pitchFamily="50" charset="-128"/>
                <a:ea typeface="BIZ UDPゴシック" panose="020B0400000000000000" pitchFamily="50" charset="-128"/>
              </a:rPr>
              <a:t>ベースアップ評価料の対象職員の基本給等に係る事項</a:t>
            </a:r>
            <a:r>
              <a:rPr lang="ja-JP" altLang="en-US" sz="3200" b="1" dirty="0">
                <a:latin typeface="BIZ UDPゴシック" panose="020B0400000000000000" pitchFamily="50" charset="-128"/>
                <a:ea typeface="BIZ UDPゴシック" panose="020B0400000000000000" pitchFamily="50" charset="-128"/>
              </a:rPr>
              <a:t>」</a:t>
            </a:r>
            <a:endParaRPr lang="en-US" altLang="ja-JP" sz="3200" b="1" dirty="0">
              <a:latin typeface="BIZ UDPゴシック" panose="020B0400000000000000" pitchFamily="50" charset="-128"/>
              <a:ea typeface="BIZ UDPゴシック" panose="020B0400000000000000" pitchFamily="50" charset="-128"/>
            </a:endParaRPr>
          </a:p>
          <a:p>
            <a:pPr algn="ctr" defTabSz="457200">
              <a:lnSpc>
                <a:spcPct val="120000"/>
              </a:lnSpc>
              <a:spcBef>
                <a:spcPts val="0"/>
              </a:spcBef>
              <a:defRPr/>
            </a:pPr>
            <a:r>
              <a:rPr lang="ja-JP" altLang="en-US" sz="3200" b="1" dirty="0">
                <a:latin typeface="BIZ UDPゴシック" panose="020B0400000000000000" pitchFamily="50" charset="-128"/>
                <a:ea typeface="BIZ UDPゴシック" panose="020B0400000000000000" pitchFamily="50" charset="-128"/>
              </a:rPr>
              <a:t>を入力します</a:t>
            </a:r>
            <a:endParaRPr lang="ja-JP" altLang="en-US" sz="3200" b="1" dirty="0">
              <a:solidFill>
                <a:schemeClr val="accent2"/>
              </a:solidFill>
              <a:latin typeface="BIZ UDPゴシック" panose="020B0400000000000000" pitchFamily="50" charset="-128"/>
              <a:ea typeface="BIZ UDPゴシック" panose="020B0400000000000000" pitchFamily="50" charset="-128"/>
            </a:endParaRPr>
          </a:p>
        </p:txBody>
      </p:sp>
      <p:sp>
        <p:nvSpPr>
          <p:cNvPr id="9" name="タイトル 3">
            <a:extLst>
              <a:ext uri="{FF2B5EF4-FFF2-40B4-BE49-F238E27FC236}">
                <a16:creationId xmlns:a16="http://schemas.microsoft.com/office/drawing/2014/main" id="{9328898B-19DF-5A72-2C57-679E960426ED}"/>
              </a:ext>
            </a:extLst>
          </p:cNvPr>
          <p:cNvSpPr txBox="1">
            <a:spLocks/>
          </p:cNvSpPr>
          <p:nvPr/>
        </p:nvSpPr>
        <p:spPr>
          <a:xfrm>
            <a:off x="366202" y="1148342"/>
            <a:ext cx="11459593" cy="2508152"/>
          </a:xfrm>
          <a:prstGeom prst="rect">
            <a:avLst/>
          </a:prstGeom>
          <a:noFill/>
          <a:ln w="12700">
            <a:noFill/>
            <a:prstDash val="sysDot"/>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87313" defTabSz="457200">
              <a:lnSpc>
                <a:spcPct val="120000"/>
              </a:lnSpc>
              <a:spcBef>
                <a:spcPts val="0"/>
              </a:spcBef>
              <a:defRPr/>
            </a:pPr>
            <a:r>
              <a:rPr lang="ja-JP" altLang="en-US" sz="2000" b="1" dirty="0">
                <a:solidFill>
                  <a:schemeClr val="tx2"/>
                </a:solidFill>
                <a:latin typeface="BIZ UDPゴシック" panose="020B0400000000000000" pitchFamily="50" charset="-128"/>
                <a:ea typeface="BIZ UDPゴシック" panose="020B0400000000000000" pitchFamily="50" charset="-128"/>
              </a:rPr>
              <a:t>令和６年度にベースアップ評価料の算定を開始した月</a:t>
            </a:r>
            <a:r>
              <a:rPr lang="ja-JP" altLang="en-US" sz="2000" b="1" u="wavyHeavy" dirty="0">
                <a:solidFill>
                  <a:srgbClr val="FF0000"/>
                </a:solidFill>
                <a:uFill>
                  <a:solidFill>
                    <a:srgbClr val="FF0000"/>
                  </a:solidFill>
                </a:uFill>
                <a:latin typeface="BIZ UDPゴシック" panose="020B0400000000000000" pitchFamily="50" charset="-128"/>
                <a:ea typeface="BIZ UDPゴシック" panose="020B0400000000000000" pitchFamily="50" charset="-128"/>
              </a:rPr>
              <a:t>（１か月分）</a:t>
            </a:r>
            <a:r>
              <a:rPr lang="ja-JP" altLang="en-US" sz="2000" b="1" dirty="0">
                <a:solidFill>
                  <a:schemeClr val="tx2"/>
                </a:solidFill>
                <a:latin typeface="BIZ UDPゴシック" panose="020B0400000000000000" pitchFamily="50" charset="-128"/>
                <a:ea typeface="BIZ UDPゴシック" panose="020B0400000000000000" pitchFamily="50" charset="-128"/>
              </a:rPr>
              <a:t>の対象職員の</a:t>
            </a:r>
            <a:endParaRPr lang="en-US" altLang="ja-JP" sz="2000" b="1" dirty="0">
              <a:solidFill>
                <a:schemeClr val="tx2"/>
              </a:solidFill>
              <a:latin typeface="BIZ UDPゴシック" panose="020B0400000000000000" pitchFamily="50" charset="-128"/>
              <a:ea typeface="BIZ UDPゴシック" panose="020B0400000000000000" pitchFamily="50" charset="-128"/>
            </a:endParaRPr>
          </a:p>
          <a:p>
            <a:pPr marL="373063" indent="-285750" defTabSz="457200">
              <a:lnSpc>
                <a:spcPct val="120000"/>
              </a:lnSpc>
              <a:spcBef>
                <a:spcPts val="0"/>
              </a:spcBef>
              <a:buFont typeface="Wingdings" panose="05000000000000000000" pitchFamily="2" charset="2"/>
              <a:buChar char="ü"/>
              <a:defRPr/>
            </a:pPr>
            <a:r>
              <a:rPr lang="ja-JP" altLang="en-US" sz="2000" b="1" dirty="0">
                <a:solidFill>
                  <a:schemeClr val="tx2"/>
                </a:solidFill>
                <a:latin typeface="BIZ UDPゴシック" panose="020B0400000000000000" pitchFamily="50" charset="-128"/>
                <a:ea typeface="BIZ UDPゴシック" panose="020B0400000000000000" pitchFamily="50" charset="-128"/>
              </a:rPr>
              <a:t>人数（常勤換算数）を</a:t>
            </a:r>
            <a:r>
              <a:rPr lang="en-US" altLang="ja-JP" sz="2000" b="1" dirty="0">
                <a:solidFill>
                  <a:schemeClr val="tx2"/>
                </a:solidFill>
                <a:latin typeface="BIZ UDPゴシック" panose="020B0400000000000000" pitchFamily="50" charset="-128"/>
                <a:ea typeface="BIZ UDPゴシック" panose="020B0400000000000000" pitchFamily="50" charset="-128"/>
              </a:rPr>
              <a:t>(10)</a:t>
            </a:r>
            <a:r>
              <a:rPr lang="ja-JP" altLang="en-US" sz="2000" b="1" dirty="0">
                <a:solidFill>
                  <a:schemeClr val="tx2"/>
                </a:solidFill>
                <a:latin typeface="BIZ UDPゴシック" panose="020B0400000000000000" pitchFamily="50" charset="-128"/>
                <a:ea typeface="BIZ UDPゴシック" panose="020B0400000000000000" pitchFamily="50" charset="-128"/>
              </a:rPr>
              <a:t>に、</a:t>
            </a:r>
            <a:endParaRPr lang="en-US" altLang="ja-JP" sz="2000" b="1" dirty="0">
              <a:solidFill>
                <a:schemeClr val="tx2"/>
              </a:solidFill>
              <a:latin typeface="BIZ UDPゴシック" panose="020B0400000000000000" pitchFamily="50" charset="-128"/>
              <a:ea typeface="BIZ UDPゴシック" panose="020B0400000000000000" pitchFamily="50" charset="-128"/>
            </a:endParaRPr>
          </a:p>
          <a:p>
            <a:pPr marL="373063" indent="-285750" defTabSz="457200">
              <a:lnSpc>
                <a:spcPct val="120000"/>
              </a:lnSpc>
              <a:spcBef>
                <a:spcPts val="0"/>
              </a:spcBef>
              <a:buFont typeface="Wingdings" panose="05000000000000000000" pitchFamily="2" charset="2"/>
              <a:buChar char="ü"/>
              <a:defRPr/>
            </a:pPr>
            <a:r>
              <a:rPr lang="ja-JP" altLang="en-US" sz="2000" b="1" dirty="0">
                <a:solidFill>
                  <a:schemeClr val="tx2"/>
                </a:solidFill>
                <a:latin typeface="BIZ UDPゴシック" panose="020B0400000000000000" pitchFamily="50" charset="-128"/>
                <a:ea typeface="BIZ UDPゴシック" panose="020B0400000000000000" pitchFamily="50" charset="-128"/>
              </a:rPr>
              <a:t>基本給等総額を</a:t>
            </a:r>
            <a:r>
              <a:rPr lang="en-US" altLang="ja-JP" sz="2000" b="1" dirty="0">
                <a:solidFill>
                  <a:schemeClr val="tx2"/>
                </a:solidFill>
                <a:latin typeface="BIZ UDPゴシック" panose="020B0400000000000000" pitchFamily="50" charset="-128"/>
                <a:ea typeface="BIZ UDPゴシック" panose="020B0400000000000000" pitchFamily="50" charset="-128"/>
              </a:rPr>
              <a:t>(11)</a:t>
            </a:r>
            <a:r>
              <a:rPr lang="ja-JP" altLang="en-US" sz="2000" b="1" dirty="0">
                <a:solidFill>
                  <a:schemeClr val="tx2"/>
                </a:solidFill>
                <a:latin typeface="BIZ UDPゴシック" panose="020B0400000000000000" pitchFamily="50" charset="-128"/>
                <a:ea typeface="BIZ UDPゴシック" panose="020B0400000000000000" pitchFamily="50" charset="-128"/>
              </a:rPr>
              <a:t>に、</a:t>
            </a:r>
            <a:endParaRPr lang="en-US" altLang="ja-JP" sz="2000" b="1" dirty="0">
              <a:solidFill>
                <a:schemeClr val="tx2"/>
              </a:solidFill>
              <a:latin typeface="BIZ UDPゴシック" panose="020B0400000000000000" pitchFamily="50" charset="-128"/>
              <a:ea typeface="BIZ UDPゴシック" panose="020B0400000000000000" pitchFamily="50" charset="-128"/>
            </a:endParaRPr>
          </a:p>
          <a:p>
            <a:pPr marL="373063" indent="-285750" defTabSz="457200">
              <a:lnSpc>
                <a:spcPct val="120000"/>
              </a:lnSpc>
              <a:spcBef>
                <a:spcPts val="0"/>
              </a:spcBef>
              <a:buFont typeface="Wingdings" panose="05000000000000000000" pitchFamily="2" charset="2"/>
              <a:buChar char="ü"/>
              <a:defRPr/>
            </a:pPr>
            <a:r>
              <a:rPr lang="ja-JP" altLang="en-US" sz="2000" b="1" dirty="0">
                <a:solidFill>
                  <a:schemeClr val="tx2"/>
                </a:solidFill>
                <a:latin typeface="BIZ UDPゴシック" panose="020B0400000000000000" pitchFamily="50" charset="-128"/>
                <a:ea typeface="BIZ UDPゴシック" panose="020B0400000000000000" pitchFamily="50" charset="-128"/>
              </a:rPr>
              <a:t>賃金改善した額を</a:t>
            </a:r>
            <a:r>
              <a:rPr lang="en-US" altLang="ja-JP" sz="2000" b="1" dirty="0">
                <a:solidFill>
                  <a:schemeClr val="tx2"/>
                </a:solidFill>
                <a:latin typeface="BIZ UDPゴシック" panose="020B0400000000000000" pitchFamily="50" charset="-128"/>
                <a:ea typeface="BIZ UDPゴシック" panose="020B0400000000000000" pitchFamily="50" charset="-128"/>
              </a:rPr>
              <a:t>(12)</a:t>
            </a:r>
            <a:r>
              <a:rPr lang="ja-JP" altLang="en-US" sz="2000" b="1" dirty="0">
                <a:solidFill>
                  <a:schemeClr val="tx2"/>
                </a:solidFill>
                <a:latin typeface="BIZ UDPゴシック" panose="020B0400000000000000" pitchFamily="50" charset="-128"/>
                <a:ea typeface="BIZ UDPゴシック" panose="020B0400000000000000" pitchFamily="50" charset="-128"/>
              </a:rPr>
              <a:t>に入力します</a:t>
            </a:r>
            <a:endParaRPr lang="en-US" altLang="ja-JP" sz="2000" b="1" dirty="0">
              <a:solidFill>
                <a:schemeClr val="tx2"/>
              </a:solidFill>
              <a:latin typeface="BIZ UDPゴシック" panose="020B0400000000000000" pitchFamily="50" charset="-128"/>
              <a:ea typeface="BIZ UDPゴシック" panose="020B0400000000000000" pitchFamily="50" charset="-128"/>
            </a:endParaRPr>
          </a:p>
          <a:p>
            <a:pPr marL="361950" indent="-274638" defTabSz="457200">
              <a:lnSpc>
                <a:spcPct val="120000"/>
              </a:lnSpc>
              <a:spcBef>
                <a:spcPts val="0"/>
              </a:spcBef>
              <a:defRPr/>
            </a:pPr>
            <a:r>
              <a:rPr lang="en-US" altLang="ja-JP" sz="1600" b="1" dirty="0">
                <a:solidFill>
                  <a:srgbClr val="FF0000"/>
                </a:solidFill>
                <a:latin typeface="BIZ UDPゴシック" panose="020B0400000000000000" pitchFamily="50" charset="-128"/>
                <a:ea typeface="BIZ UDPゴシック" panose="020B0400000000000000" pitchFamily="50" charset="-128"/>
              </a:rPr>
              <a:t>※ </a:t>
            </a:r>
            <a:r>
              <a:rPr lang="ja-JP" altLang="en-US" sz="1600" b="1" dirty="0">
                <a:solidFill>
                  <a:srgbClr val="FF0000"/>
                </a:solidFill>
                <a:latin typeface="BIZ UDPゴシック" panose="020B0400000000000000" pitchFamily="50" charset="-128"/>
                <a:ea typeface="BIZ UDPゴシック" panose="020B0400000000000000" pitchFamily="50" charset="-128"/>
              </a:rPr>
              <a:t>算定開始月１か月分のみ報告ですので、年度の途中で人数や賃上げ額が変更になったこと等の報告は不要です</a:t>
            </a:r>
            <a:endParaRPr lang="en-US" altLang="ja-JP" sz="1600" b="1" dirty="0">
              <a:solidFill>
                <a:srgbClr val="FF0000"/>
              </a:solidFill>
              <a:latin typeface="BIZ UDPゴシック" panose="020B0400000000000000" pitchFamily="50" charset="-128"/>
              <a:ea typeface="BIZ UDPゴシック" panose="020B0400000000000000" pitchFamily="50" charset="-128"/>
            </a:endParaRPr>
          </a:p>
          <a:p>
            <a:pPr marL="361950" indent="-274638" defTabSz="457200">
              <a:lnSpc>
                <a:spcPct val="120000"/>
              </a:lnSpc>
              <a:spcBef>
                <a:spcPts val="0"/>
              </a:spcBef>
              <a:defRPr/>
            </a:pPr>
            <a:r>
              <a:rPr lang="en-US" altLang="ja-JP" sz="1600" b="1" dirty="0">
                <a:solidFill>
                  <a:srgbClr val="FF0000"/>
                </a:solidFill>
                <a:latin typeface="BIZ UDPゴシック" panose="020B0400000000000000" pitchFamily="50" charset="-128"/>
                <a:ea typeface="BIZ UDPゴシック" panose="020B0400000000000000" pitchFamily="50" charset="-128"/>
              </a:rPr>
              <a:t>※ </a:t>
            </a:r>
            <a:r>
              <a:rPr lang="ja-JP" altLang="en-US" sz="1600" b="1" dirty="0">
                <a:solidFill>
                  <a:srgbClr val="FF0000"/>
                </a:solidFill>
                <a:latin typeface="BIZ UDPゴシック" panose="020B0400000000000000" pitchFamily="50" charset="-128"/>
                <a:ea typeface="BIZ UDPゴシック" panose="020B0400000000000000" pitchFamily="50" charset="-128"/>
              </a:rPr>
              <a:t>賃金改善計画書に記載した金額と報告書の記載が異なっていても問題ありません</a:t>
            </a:r>
          </a:p>
        </p:txBody>
      </p:sp>
      <p:pic>
        <p:nvPicPr>
          <p:cNvPr id="5" name="図 4" descr="ロゴ, アイコン&#10;&#10;AI によって生成されたコンテンツは間違っている可能性があります。">
            <a:extLst>
              <a:ext uri="{FF2B5EF4-FFF2-40B4-BE49-F238E27FC236}">
                <a16:creationId xmlns:a16="http://schemas.microsoft.com/office/drawing/2014/main" id="{7C292CB8-F7AB-35FB-6671-2FDF88116F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0582" y="5328619"/>
            <a:ext cx="1415970" cy="1338231"/>
          </a:xfrm>
          <a:prstGeom prst="rect">
            <a:avLst/>
          </a:prstGeom>
        </p:spPr>
      </p:pic>
      <p:sp>
        <p:nvSpPr>
          <p:cNvPr id="7" name="タイトル 3">
            <a:extLst>
              <a:ext uri="{FF2B5EF4-FFF2-40B4-BE49-F238E27FC236}">
                <a16:creationId xmlns:a16="http://schemas.microsoft.com/office/drawing/2014/main" id="{5432A10A-6F5E-C7E0-6E70-011F09248799}"/>
              </a:ext>
            </a:extLst>
          </p:cNvPr>
          <p:cNvSpPr txBox="1">
            <a:spLocks/>
          </p:cNvSpPr>
          <p:nvPr/>
        </p:nvSpPr>
        <p:spPr>
          <a:xfrm>
            <a:off x="2876551" y="5592203"/>
            <a:ext cx="7572374" cy="911826"/>
          </a:xfrm>
          <a:prstGeom prst="rect">
            <a:avLst/>
          </a:prstGeom>
          <a:noFill/>
          <a:ln w="12700">
            <a:noFill/>
            <a:prstDash val="sysDot"/>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87313" defTabSz="457200">
              <a:lnSpc>
                <a:spcPct val="120000"/>
              </a:lnSpc>
              <a:spcBef>
                <a:spcPts val="0"/>
              </a:spcBef>
              <a:defRPr/>
            </a:pPr>
            <a:r>
              <a:rPr lang="en-US" altLang="ja-JP" sz="1800" b="1" dirty="0">
                <a:solidFill>
                  <a:srgbClr val="0070C0"/>
                </a:solidFill>
                <a:latin typeface="+mn-ea"/>
                <a:ea typeface="+mn-ea"/>
              </a:rPr>
              <a:t>(10)</a:t>
            </a:r>
            <a:r>
              <a:rPr lang="ja-JP" altLang="en-US" sz="1800" b="1" dirty="0">
                <a:solidFill>
                  <a:srgbClr val="0070C0"/>
                </a:solidFill>
                <a:latin typeface="+mn-ea"/>
                <a:ea typeface="+mn-ea"/>
              </a:rPr>
              <a:t>～</a:t>
            </a:r>
            <a:r>
              <a:rPr lang="en-US" altLang="ja-JP" sz="1800" b="1" dirty="0">
                <a:solidFill>
                  <a:srgbClr val="0070C0"/>
                </a:solidFill>
                <a:latin typeface="+mn-ea"/>
                <a:ea typeface="+mn-ea"/>
              </a:rPr>
              <a:t>(13)</a:t>
            </a:r>
            <a:r>
              <a:rPr lang="ja-JP" altLang="en-US" sz="1800" b="1" dirty="0">
                <a:solidFill>
                  <a:srgbClr val="0070C0"/>
                </a:solidFill>
                <a:latin typeface="+mn-ea"/>
                <a:ea typeface="+mn-ea"/>
              </a:rPr>
              <a:t>については、次ページ以降でもう少し詳しくご説明します</a:t>
            </a:r>
          </a:p>
        </p:txBody>
      </p:sp>
      <p:sp>
        <p:nvSpPr>
          <p:cNvPr id="8" name="吹き出し: 四角形 7">
            <a:extLst>
              <a:ext uri="{FF2B5EF4-FFF2-40B4-BE49-F238E27FC236}">
                <a16:creationId xmlns:a16="http://schemas.microsoft.com/office/drawing/2014/main" id="{19614964-F12F-8C66-516A-3B87DF4C5113}"/>
              </a:ext>
            </a:extLst>
          </p:cNvPr>
          <p:cNvSpPr/>
          <p:nvPr/>
        </p:nvSpPr>
        <p:spPr>
          <a:xfrm>
            <a:off x="2876551" y="5592203"/>
            <a:ext cx="7362824" cy="782574"/>
          </a:xfrm>
          <a:prstGeom prst="wedgeRectCallout">
            <a:avLst>
              <a:gd name="adj1" fmla="val -51844"/>
              <a:gd name="adj2" fmla="val 10380"/>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F6CA9D09-FEF2-E034-BA01-7B761AEC967D}"/>
              </a:ext>
            </a:extLst>
          </p:cNvPr>
          <p:cNvPicPr>
            <a:picLocks noChangeAspect="1"/>
          </p:cNvPicPr>
          <p:nvPr/>
        </p:nvPicPr>
        <p:blipFill>
          <a:blip r:embed="rId3"/>
          <a:srcRect r="23197" b="14766"/>
          <a:stretch/>
        </p:blipFill>
        <p:spPr>
          <a:xfrm>
            <a:off x="757746" y="3581400"/>
            <a:ext cx="10853300" cy="1514475"/>
          </a:xfrm>
          <a:prstGeom prst="rect">
            <a:avLst/>
          </a:prstGeom>
          <a:ln>
            <a:solidFill>
              <a:schemeClr val="tx1"/>
            </a:solidFill>
          </a:ln>
        </p:spPr>
      </p:pic>
    </p:spTree>
    <p:extLst>
      <p:ext uri="{BB962C8B-B14F-4D97-AF65-F5344CB8AC3E}">
        <p14:creationId xmlns:p14="http://schemas.microsoft.com/office/powerpoint/2010/main" val="2586344488"/>
      </p:ext>
    </p:extLst>
  </p:cSld>
  <p:clrMapOvr>
    <a:masterClrMapping/>
  </p:clrMapOvr>
  <mc:AlternateContent xmlns:mc="http://schemas.openxmlformats.org/markup-compatibility/2006" xmlns:p14="http://schemas.microsoft.com/office/powerpoint/2010/main">
    <mc:Choice Requires="p14">
      <p:transition spd="slow" p14:dur="2000" advTm="36965"/>
    </mc:Choice>
    <mc:Fallback xmlns="">
      <p:transition spd="slow" advTm="36965"/>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9C63D-0FE3-F3AE-5A9C-5A8E77C03E3F}"/>
            </a:ext>
          </a:extLst>
        </p:cNvPr>
        <p:cNvGrpSpPr/>
        <p:nvPr/>
      </p:nvGrpSpPr>
      <p:grpSpPr>
        <a:xfrm>
          <a:off x="0" y="0"/>
          <a:ext cx="0" cy="0"/>
          <a:chOff x="0" y="0"/>
          <a:chExt cx="0" cy="0"/>
        </a:xfrm>
      </p:grpSpPr>
      <p:sp>
        <p:nvSpPr>
          <p:cNvPr id="14" name="スライド番号プレースホルダー 4">
            <a:extLst>
              <a:ext uri="{FF2B5EF4-FFF2-40B4-BE49-F238E27FC236}">
                <a16:creationId xmlns:a16="http://schemas.microsoft.com/office/drawing/2014/main" id="{14F1E004-E666-9729-A2AC-85B8E32EAE82}"/>
              </a:ext>
            </a:extLst>
          </p:cNvPr>
          <p:cNvSpPr txBox="1">
            <a:spLocks noGrp="1"/>
          </p:cNvSpPr>
          <p:nvPr/>
        </p:nvSpPr>
        <p:spPr bwMode="auto">
          <a:xfrm>
            <a:off x="9912424" y="61906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E067961-EC55-4815-9B2E-C9E7B8471E1C}" type="slidenum">
              <a:rPr kumimoji="1" lang="en-US" altLang="ja-JP" sz="3200" b="0" i="0" u="none" strike="noStrike" kern="0" cap="none" spc="0" normalizeH="0" baseline="0" noProof="0">
                <a:ln>
                  <a:noFill/>
                </a:ln>
                <a:solidFill>
                  <a:srgbClr val="000000"/>
                </a:solidFill>
                <a:effectLst/>
                <a:uLnTx/>
                <a:uFillTx/>
                <a:latin typeface="ＭＳ Ｐゴシック" charset="-128"/>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en-US" altLang="ja-JP" sz="3200" b="0" i="0" u="none" strike="noStrike" kern="0" cap="none" spc="0" normalizeH="0" baseline="0" noProof="0" dirty="0">
              <a:ln>
                <a:noFill/>
              </a:ln>
              <a:solidFill>
                <a:srgbClr val="000000"/>
              </a:solidFill>
              <a:effectLst/>
              <a:uLnTx/>
              <a:uFillTx/>
              <a:latin typeface="ＭＳ Ｐゴシック" charset="-128"/>
              <a:ea typeface="ＭＳ Ｐゴシック" charset="-128"/>
              <a:cs typeface="+mn-cs"/>
            </a:endParaRPr>
          </a:p>
        </p:txBody>
      </p:sp>
      <p:sp>
        <p:nvSpPr>
          <p:cNvPr id="10" name="テキスト ボックス 9">
            <a:extLst>
              <a:ext uri="{FF2B5EF4-FFF2-40B4-BE49-F238E27FC236}">
                <a16:creationId xmlns:a16="http://schemas.microsoft.com/office/drawing/2014/main" id="{9C3A75CD-B639-3C0B-5B84-FAC8360E5546}"/>
              </a:ext>
            </a:extLst>
          </p:cNvPr>
          <p:cNvSpPr txBox="1"/>
          <p:nvPr/>
        </p:nvSpPr>
        <p:spPr>
          <a:xfrm>
            <a:off x="145976" y="866065"/>
            <a:ext cx="11900048" cy="5324535"/>
          </a:xfrm>
          <a:prstGeom prst="rect">
            <a:avLst/>
          </a:prstGeom>
          <a:noFill/>
          <a:ln w="9525">
            <a:solidFill>
              <a:srgbClr val="002060"/>
            </a:solidFill>
            <a:prstDash val="dash"/>
          </a:ln>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chemeClr val="accent4">
                    <a:lumMod val="75000"/>
                  </a:schemeClr>
                </a:solidFill>
                <a:effectLst/>
                <a:uLnTx/>
                <a:uFillTx/>
                <a:latin typeface="游ゴシック" panose="020B0400000000000000" pitchFamily="50" charset="-128"/>
                <a:ea typeface="游ゴシック" panose="020B0400000000000000" pitchFamily="50" charset="-128"/>
                <a:cs typeface="+mn-cs"/>
              </a:rPr>
              <a:t>（</a:t>
            </a:r>
            <a:r>
              <a:rPr kumimoji="0" lang="en-US" altLang="ja-JP" sz="2000" b="1" i="0" u="none" strike="noStrike" kern="1200" cap="none" spc="0" normalizeH="0" baseline="0" noProof="0" dirty="0">
                <a:ln>
                  <a:noFill/>
                </a:ln>
                <a:solidFill>
                  <a:schemeClr val="accent4">
                    <a:lumMod val="75000"/>
                  </a:schemeClr>
                </a:solidFill>
                <a:effectLst/>
                <a:uLnTx/>
                <a:uFillTx/>
                <a:latin typeface="游ゴシック" panose="020B0400000000000000" pitchFamily="50" charset="-128"/>
                <a:ea typeface="游ゴシック" panose="020B0400000000000000" pitchFamily="50" charset="-128"/>
                <a:cs typeface="+mn-cs"/>
              </a:rPr>
              <a:t>10</a:t>
            </a:r>
            <a:r>
              <a:rPr kumimoji="0" lang="ja-JP" altLang="en-US" sz="2000" b="1" i="0" u="none" strike="noStrike" kern="1200" cap="none" spc="0" normalizeH="0" baseline="0" noProof="0" dirty="0">
                <a:ln>
                  <a:noFill/>
                </a:ln>
                <a:solidFill>
                  <a:schemeClr val="accent4">
                    <a:lumMod val="75000"/>
                  </a:schemeClr>
                </a:solidFill>
                <a:effectLst/>
                <a:uLnTx/>
                <a:uFillTx/>
                <a:latin typeface="游ゴシック" panose="020B0400000000000000" pitchFamily="50" charset="-128"/>
                <a:ea typeface="游ゴシック" panose="020B0400000000000000" pitchFamily="50" charset="-128"/>
                <a:cs typeface="+mn-cs"/>
              </a:rPr>
              <a:t>）対象職員の常勤換算数</a:t>
            </a:r>
            <a:endParaRPr kumimoji="0" lang="en-US" altLang="ja-JP" sz="2000" b="1" i="0" u="none" strike="noStrike" kern="1200" cap="none" spc="0" normalizeH="0" baseline="0" noProof="0" dirty="0">
              <a:ln>
                <a:noFill/>
              </a:ln>
              <a:solidFill>
                <a:schemeClr val="accent4">
                  <a:lumMod val="75000"/>
                </a:schemeClr>
              </a:solidFill>
              <a:effectLst/>
              <a:uLnTx/>
              <a:uFillTx/>
              <a:latin typeface="游ゴシック" panose="020B0400000000000000" pitchFamily="50" charset="-128"/>
              <a:ea typeface="游ゴシック" panose="020B0400000000000000" pitchFamily="50" charset="-128"/>
              <a:cs typeface="+mn-cs"/>
            </a:endParaRPr>
          </a:p>
          <a:p>
            <a:pPr marL="628650" lvl="1" indent="-171450" defTabSz="457200">
              <a:buFont typeface="Arial" panose="020B0604020202020204" pitchFamily="34" charset="0"/>
              <a:buChar char="•"/>
              <a:defRPr/>
            </a:pPr>
            <a:r>
              <a:rPr kumimoji="0" lang="ja-JP" altLang="en-US" sz="20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パート職員</a:t>
            </a:r>
            <a:r>
              <a:rPr kumimoji="0" lang="ja-JP" altLang="en-US" sz="20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も常勤換算した上で対象職員に含めることが可能です</a:t>
            </a:r>
            <a:endParaRPr kumimoji="0" lang="en-US" altLang="ja-JP" sz="20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p>
            <a:pPr marL="628650" lvl="1" indent="-171450" defTabSz="457200">
              <a:buFont typeface="Arial" panose="020B0604020202020204" pitchFamily="34" charset="0"/>
              <a:buChar char="•"/>
              <a:defRPr/>
            </a:pPr>
            <a:r>
              <a:rPr kumimoji="0" lang="ja-JP" altLang="en-US" sz="20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事務職員</a:t>
            </a:r>
            <a:r>
              <a:rPr kumimoji="0" lang="ja-JP" altLang="en-US" sz="20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であっても、看護補助など患者のサポートを通じて医療に従事する業務も行う者は　「その他医療に従事する職員」として対象職員に含めることができます</a:t>
            </a: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altLang="ja-JP" sz="20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chemeClr val="accent4">
                    <a:lumMod val="75000"/>
                  </a:schemeClr>
                </a:solidFill>
                <a:effectLst/>
                <a:uLnTx/>
                <a:uFillTx/>
                <a:latin typeface="游ゴシック" panose="020B0400000000000000" pitchFamily="50" charset="-128"/>
                <a:ea typeface="游ゴシック" panose="020B0400000000000000" pitchFamily="50" charset="-128"/>
                <a:cs typeface="+mn-cs"/>
              </a:rPr>
              <a:t>（</a:t>
            </a:r>
            <a:r>
              <a:rPr kumimoji="0" lang="en-US" altLang="ja-JP" sz="2000" b="1" i="0" u="none" strike="noStrike" kern="1200" cap="none" spc="0" normalizeH="0" baseline="0" noProof="0" dirty="0">
                <a:ln>
                  <a:noFill/>
                </a:ln>
                <a:solidFill>
                  <a:schemeClr val="accent4">
                    <a:lumMod val="75000"/>
                  </a:schemeClr>
                </a:solidFill>
                <a:effectLst/>
                <a:uLnTx/>
                <a:uFillTx/>
                <a:latin typeface="游ゴシック" panose="020B0400000000000000" pitchFamily="50" charset="-128"/>
                <a:ea typeface="游ゴシック" panose="020B0400000000000000" pitchFamily="50" charset="-128"/>
                <a:cs typeface="+mn-cs"/>
              </a:rPr>
              <a:t>11</a:t>
            </a:r>
            <a:r>
              <a:rPr kumimoji="0" lang="ja-JP" altLang="en-US" sz="2000" b="1" i="0" u="none" strike="noStrike" kern="1200" cap="none" spc="0" normalizeH="0" baseline="0" noProof="0" dirty="0">
                <a:ln>
                  <a:noFill/>
                </a:ln>
                <a:solidFill>
                  <a:schemeClr val="accent4">
                    <a:lumMod val="75000"/>
                  </a:schemeClr>
                </a:solidFill>
                <a:effectLst/>
                <a:uLnTx/>
                <a:uFillTx/>
                <a:latin typeface="游ゴシック" panose="020B0400000000000000" pitchFamily="50" charset="-128"/>
                <a:ea typeface="游ゴシック" panose="020B0400000000000000" pitchFamily="50" charset="-128"/>
                <a:cs typeface="+mn-cs"/>
              </a:rPr>
              <a:t>）賃金改善した後の対象職員の基本給等総額</a:t>
            </a:r>
            <a:endParaRPr kumimoji="0" lang="en-US" altLang="ja-JP" sz="2000" b="1" i="0" u="none" strike="noStrike" kern="1200" cap="none" spc="0" normalizeH="0" baseline="0" noProof="0" dirty="0">
              <a:ln>
                <a:noFill/>
              </a:ln>
              <a:solidFill>
                <a:schemeClr val="accent4">
                  <a:lumMod val="75000"/>
                </a:schemeClr>
              </a:solidFill>
              <a:effectLst/>
              <a:uLnTx/>
              <a:uFillTx/>
              <a:latin typeface="游ゴシック" panose="020B0400000000000000" pitchFamily="50" charset="-128"/>
              <a:ea typeface="游ゴシック" panose="020B0400000000000000" pitchFamily="50" charset="-128"/>
              <a:cs typeface="+mn-cs"/>
            </a:endParaRPr>
          </a:p>
          <a:p>
            <a:pPr marL="628650" lvl="1" indent="-171450" defTabSz="457200">
              <a:buFont typeface="Arial" panose="020B0604020202020204" pitchFamily="34" charset="0"/>
              <a:buChar char="•"/>
              <a:defRPr/>
            </a:pPr>
            <a:r>
              <a:rPr kumimoji="0" lang="ja-JP" altLang="en-US" sz="20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基本給等とは、基本給と決まって毎月支払われる手当の合計額であり、その総額（ 対象職員全員分の基本給等の総額</a:t>
            </a:r>
            <a:r>
              <a:rPr kumimoji="0" lang="en-US" altLang="ja-JP" sz="20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t>
            </a:r>
            <a:r>
              <a:rPr kumimoji="0" lang="ja-JP" altLang="en-US" sz="20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 １か月分</a:t>
            </a:r>
            <a:r>
              <a:rPr kumimoji="0" lang="en-US" altLang="ja-JP" sz="20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t>
            </a:r>
            <a:r>
              <a:rPr kumimoji="0" lang="ja-JP" altLang="en-US" sz="20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）を記載します</a:t>
            </a:r>
            <a:endParaRPr kumimoji="0" lang="en-US" altLang="ja-JP" sz="20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altLang="ja-JP" sz="20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chemeClr val="accent4">
                    <a:lumMod val="75000"/>
                  </a:schemeClr>
                </a:solidFill>
                <a:effectLst/>
                <a:uLnTx/>
                <a:uFillTx/>
                <a:latin typeface="游ゴシック" panose="020B0400000000000000" pitchFamily="50" charset="-128"/>
                <a:ea typeface="游ゴシック" panose="020B0400000000000000" pitchFamily="50" charset="-128"/>
                <a:cs typeface="+mn-cs"/>
              </a:rPr>
              <a:t>（</a:t>
            </a:r>
            <a:r>
              <a:rPr kumimoji="0" lang="en-US" altLang="ja-JP" sz="2000" b="1" i="0" u="none" strike="noStrike" kern="1200" cap="none" spc="0" normalizeH="0" baseline="0" noProof="0" dirty="0">
                <a:ln>
                  <a:noFill/>
                </a:ln>
                <a:solidFill>
                  <a:schemeClr val="accent4">
                    <a:lumMod val="75000"/>
                  </a:schemeClr>
                </a:solidFill>
                <a:effectLst/>
                <a:uLnTx/>
                <a:uFillTx/>
                <a:latin typeface="游ゴシック" panose="020B0400000000000000" pitchFamily="50" charset="-128"/>
                <a:ea typeface="游ゴシック" panose="020B0400000000000000" pitchFamily="50" charset="-128"/>
                <a:cs typeface="+mn-cs"/>
              </a:rPr>
              <a:t>12</a:t>
            </a:r>
            <a:r>
              <a:rPr kumimoji="0" lang="ja-JP" altLang="en-US" sz="2000" b="1" i="0" u="none" strike="noStrike" kern="1200" cap="none" spc="0" normalizeH="0" baseline="0" noProof="0" dirty="0">
                <a:ln>
                  <a:noFill/>
                </a:ln>
                <a:solidFill>
                  <a:schemeClr val="accent4">
                    <a:lumMod val="75000"/>
                  </a:schemeClr>
                </a:solidFill>
                <a:effectLst/>
                <a:uLnTx/>
                <a:uFillTx/>
                <a:latin typeface="游ゴシック" panose="020B0400000000000000" pitchFamily="50" charset="-128"/>
                <a:ea typeface="游ゴシック" panose="020B0400000000000000" pitchFamily="50" charset="-128"/>
                <a:cs typeface="+mn-cs"/>
              </a:rPr>
              <a:t>）ベア等による賃金改善実績額</a:t>
            </a:r>
            <a:endParaRPr kumimoji="0" lang="en-US" altLang="ja-JP" sz="2000" b="1" i="0" u="none" strike="noStrike" kern="1200" cap="none" spc="0" normalizeH="0" baseline="0" noProof="0" dirty="0">
              <a:ln>
                <a:noFill/>
              </a:ln>
              <a:solidFill>
                <a:schemeClr val="accent4">
                  <a:lumMod val="75000"/>
                </a:schemeClr>
              </a:solidFill>
              <a:effectLst/>
              <a:uLnTx/>
              <a:uFillTx/>
              <a:latin typeface="游ゴシック" panose="020B0400000000000000" pitchFamily="50" charset="-128"/>
              <a:ea typeface="游ゴシック" panose="020B0400000000000000" pitchFamily="50" charset="-128"/>
              <a:cs typeface="+mn-cs"/>
            </a:endParaRPr>
          </a:p>
          <a:p>
            <a:pPr marL="628650" lvl="1" indent="-171450" defTabSz="457200">
              <a:buFont typeface="Arial" panose="020B0604020202020204" pitchFamily="34" charset="0"/>
              <a:buChar char="•"/>
              <a:defRPr/>
            </a:pPr>
            <a:r>
              <a:rPr kumimoji="0" lang="ja-JP" altLang="en-US" sz="20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以下のように計算します</a:t>
            </a:r>
            <a:endParaRPr kumimoji="0" lang="en-US" altLang="ja-JP" sz="20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p>
            <a:pPr lvl="1" defTabSz="457200">
              <a:defRPr/>
            </a:pPr>
            <a:r>
              <a:rPr kumimoji="0" lang="ja-JP" altLang="en-US" sz="20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　「ベースアップ後の基本給等総額」－「ベースアップしなかった場合の基本給等</a:t>
            </a:r>
            <a:r>
              <a:rPr kumimoji="0" lang="ja-JP" altLang="en-US" sz="2000" b="1" dirty="0">
                <a:solidFill>
                  <a:schemeClr val="tx1"/>
                </a:solidFill>
                <a:latin typeface="游ゴシック" panose="020B0400000000000000" pitchFamily="50" charset="-128"/>
              </a:rPr>
              <a:t>総額」＝</a:t>
            </a:r>
            <a:r>
              <a:rPr kumimoji="0" lang="en-US" altLang="ja-JP" sz="20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 (12)</a:t>
            </a:r>
          </a:p>
          <a:p>
            <a:pPr marL="800100" lvl="1" indent="-342900" defTabSz="457200">
              <a:buFont typeface="Arial" panose="020B0604020202020204" pitchFamily="34" charset="0"/>
              <a:buChar char="•"/>
              <a:defRPr/>
            </a:pPr>
            <a:r>
              <a:rPr kumimoji="0" lang="ja-JP" altLang="en-US" sz="20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なお、定期昇給による賃金増加分は（</a:t>
            </a:r>
            <a:r>
              <a:rPr kumimoji="0" lang="en-US" altLang="ja-JP" sz="20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12</a:t>
            </a:r>
            <a:r>
              <a:rPr kumimoji="0" lang="ja-JP" altLang="en-US" sz="20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）には含めません</a:t>
            </a:r>
            <a:endParaRPr kumimoji="0" lang="en-US" altLang="ja-JP" sz="20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p>
            <a:pPr marL="628650" lvl="1" indent="-171450" defTabSz="457200">
              <a:buFont typeface="Arial" panose="020B0604020202020204" pitchFamily="34" charset="0"/>
              <a:buChar char="•"/>
              <a:defRPr/>
            </a:pPr>
            <a:endParaRPr kumimoji="0" lang="en-US" altLang="ja-JP" sz="20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chemeClr val="accent4">
                    <a:lumMod val="75000"/>
                  </a:schemeClr>
                </a:solidFill>
                <a:effectLst/>
                <a:uLnTx/>
                <a:uFillTx/>
                <a:latin typeface="游ゴシック" panose="020B0400000000000000" pitchFamily="50" charset="-128"/>
                <a:ea typeface="游ゴシック" panose="020B0400000000000000" pitchFamily="50" charset="-128"/>
                <a:cs typeface="+mn-cs"/>
              </a:rPr>
              <a:t>（</a:t>
            </a:r>
            <a:r>
              <a:rPr kumimoji="0" lang="en-US" altLang="ja-JP" sz="2000" b="1" i="0" u="none" strike="noStrike" kern="1200" cap="none" spc="0" normalizeH="0" baseline="0" noProof="0" dirty="0">
                <a:ln>
                  <a:noFill/>
                </a:ln>
                <a:solidFill>
                  <a:schemeClr val="accent4">
                    <a:lumMod val="75000"/>
                  </a:schemeClr>
                </a:solidFill>
                <a:effectLst/>
                <a:uLnTx/>
                <a:uFillTx/>
                <a:latin typeface="游ゴシック" panose="020B0400000000000000" pitchFamily="50" charset="-128"/>
                <a:ea typeface="游ゴシック" panose="020B0400000000000000" pitchFamily="50" charset="-128"/>
                <a:cs typeface="+mn-cs"/>
              </a:rPr>
              <a:t>13</a:t>
            </a:r>
            <a:r>
              <a:rPr kumimoji="0" lang="ja-JP" altLang="en-US" sz="2000" b="1" i="0" u="none" strike="noStrike" kern="1200" cap="none" spc="0" normalizeH="0" baseline="0" noProof="0" dirty="0">
                <a:ln>
                  <a:noFill/>
                </a:ln>
                <a:solidFill>
                  <a:schemeClr val="accent4">
                    <a:lumMod val="75000"/>
                  </a:schemeClr>
                </a:solidFill>
                <a:effectLst/>
                <a:uLnTx/>
                <a:uFillTx/>
                <a:latin typeface="游ゴシック" panose="020B0400000000000000" pitchFamily="50" charset="-128"/>
                <a:ea typeface="游ゴシック" panose="020B0400000000000000" pitchFamily="50" charset="-128"/>
                <a:cs typeface="+mn-cs"/>
              </a:rPr>
              <a:t>）ベア等による賃金増率</a:t>
            </a:r>
            <a:endParaRPr kumimoji="0" lang="en-US" altLang="ja-JP" sz="2000" b="1" i="0" u="none" strike="noStrike" kern="1200" cap="none" spc="0" normalizeH="0" baseline="0" noProof="0" dirty="0">
              <a:ln>
                <a:noFill/>
              </a:ln>
              <a:solidFill>
                <a:schemeClr val="accent4">
                  <a:lumMod val="75000"/>
                </a:schemeClr>
              </a:solidFill>
              <a:effectLst/>
              <a:uLnTx/>
              <a:uFillTx/>
              <a:latin typeface="游ゴシック" panose="020B0400000000000000" pitchFamily="50" charset="-128"/>
              <a:ea typeface="游ゴシック" panose="020B0400000000000000" pitchFamily="50" charset="-128"/>
              <a:cs typeface="+mn-cs"/>
            </a:endParaRPr>
          </a:p>
          <a:p>
            <a:pPr marL="628650" lvl="1" indent="-171450" defTabSz="457200">
              <a:buFont typeface="Arial" panose="020B0604020202020204" pitchFamily="34" charset="0"/>
              <a:buChar char="•"/>
              <a:defRPr/>
            </a:pPr>
            <a:r>
              <a:rPr kumimoji="0" lang="ja-JP" altLang="en-US" sz="20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この数値は自動計算されます。</a:t>
            </a:r>
            <a:endParaRPr kumimoji="0" lang="en-US" altLang="ja-JP" sz="20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p>
            <a:pPr marL="628650" lvl="1" indent="-171450" defTabSz="457200">
              <a:buFont typeface="Arial" panose="020B0604020202020204" pitchFamily="34" charset="0"/>
              <a:buChar char="•"/>
              <a:defRPr/>
            </a:pPr>
            <a:r>
              <a:rPr kumimoji="0" lang="ja-JP" altLang="en-US" sz="20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この数値が令和６年度の</a:t>
            </a:r>
            <a:r>
              <a:rPr kumimoji="0" lang="ja-JP" altLang="en-US" sz="20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政府目標</a:t>
            </a:r>
            <a:r>
              <a:rPr kumimoji="0" lang="en-US" altLang="ja-JP" sz="20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2.5%</a:t>
            </a:r>
            <a:r>
              <a:rPr kumimoji="0" lang="ja-JP" altLang="en-US" sz="20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に達していなくても問題ありません</a:t>
            </a:r>
            <a:endParaRPr kumimoji="0" lang="en-US" altLang="ja-JP" sz="20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3" name="テキスト ボックス 2">
            <a:extLst>
              <a:ext uri="{FF2B5EF4-FFF2-40B4-BE49-F238E27FC236}">
                <a16:creationId xmlns:a16="http://schemas.microsoft.com/office/drawing/2014/main" id="{F1CFC10D-292E-EA90-138F-B57749F1B111}"/>
              </a:ext>
            </a:extLst>
          </p:cNvPr>
          <p:cNvSpPr txBox="1"/>
          <p:nvPr/>
        </p:nvSpPr>
        <p:spPr>
          <a:xfrm>
            <a:off x="7671" y="228699"/>
            <a:ext cx="12184329" cy="430887"/>
          </a:xfrm>
          <a:prstGeom prst="rect">
            <a:avLst/>
          </a:prstGeom>
          <a:noFill/>
        </p:spPr>
        <p:txBody>
          <a:bodyPr wrap="square">
            <a:spAutoFit/>
          </a:bodyPr>
          <a:lstStyle/>
          <a:p>
            <a:pPr algn="ctr"/>
            <a:r>
              <a:rPr lang="ja-JP" altLang="en-US" sz="2200" b="1" dirty="0">
                <a:solidFill>
                  <a:schemeClr val="accent4">
                    <a:lumMod val="75000"/>
                  </a:schemeClr>
                </a:solidFill>
                <a:latin typeface="BIZ UDPゴシック" panose="020B0400000000000000" pitchFamily="50" charset="-128"/>
                <a:ea typeface="BIZ UDPゴシック" panose="020B0400000000000000" pitchFamily="50" charset="-128"/>
              </a:rPr>
              <a:t>令和６年度にベースアップ評価料の算定を開始した月</a:t>
            </a:r>
            <a:r>
              <a:rPr lang="ja-JP" altLang="en-US" sz="2200" b="1" u="wavyHeavy" dirty="0">
                <a:solidFill>
                  <a:srgbClr val="FF0000"/>
                </a:solidFill>
                <a:uFill>
                  <a:solidFill>
                    <a:srgbClr val="FF0000"/>
                  </a:solidFill>
                </a:uFill>
                <a:latin typeface="BIZ UDPゴシック" panose="020B0400000000000000" pitchFamily="50" charset="-128"/>
                <a:ea typeface="BIZ UDPゴシック" panose="020B0400000000000000" pitchFamily="50" charset="-128"/>
              </a:rPr>
              <a:t>（１か月分）</a:t>
            </a:r>
            <a:r>
              <a:rPr lang="ja-JP" altLang="en-US" sz="2200" b="1" dirty="0">
                <a:solidFill>
                  <a:schemeClr val="accent4">
                    <a:lumMod val="75000"/>
                  </a:schemeClr>
                </a:solidFill>
                <a:latin typeface="BIZ UDPゴシック" panose="020B0400000000000000" pitchFamily="50" charset="-128"/>
                <a:ea typeface="BIZ UDPゴシック" panose="020B0400000000000000" pitchFamily="50" charset="-128"/>
              </a:rPr>
              <a:t>に関する以下の数値を入力します</a:t>
            </a:r>
            <a:endParaRPr lang="ja-JP" altLang="en-US" sz="2200" dirty="0">
              <a:solidFill>
                <a:schemeClr val="accent4">
                  <a:lumMod val="75000"/>
                </a:schemeClr>
              </a:solidFill>
            </a:endParaRPr>
          </a:p>
        </p:txBody>
      </p:sp>
    </p:spTree>
    <p:extLst>
      <p:ext uri="{BB962C8B-B14F-4D97-AF65-F5344CB8AC3E}">
        <p14:creationId xmlns:p14="http://schemas.microsoft.com/office/powerpoint/2010/main" val="1825129246"/>
      </p:ext>
    </p:extLst>
  </p:cSld>
  <p:clrMapOvr>
    <a:masterClrMapping/>
  </p:clrMapOvr>
  <mc:AlternateContent xmlns:mc="http://schemas.openxmlformats.org/markup-compatibility/2006" xmlns:p14="http://schemas.microsoft.com/office/powerpoint/2010/main">
    <mc:Choice Requires="p14">
      <p:transition spd="slow" p14:dur="2000" advTm="36965"/>
    </mc:Choice>
    <mc:Fallback xmlns="">
      <p:transition spd="slow" advTm="3696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1929D1-9CC2-ED7E-A55B-A0C09BA62307}"/>
            </a:ext>
          </a:extLst>
        </p:cNvPr>
        <p:cNvGrpSpPr/>
        <p:nvPr/>
      </p:nvGrpSpPr>
      <p:grpSpPr>
        <a:xfrm>
          <a:off x="0" y="0"/>
          <a:ext cx="0" cy="0"/>
          <a:chOff x="0" y="0"/>
          <a:chExt cx="0" cy="0"/>
        </a:xfrm>
      </p:grpSpPr>
      <p:sp>
        <p:nvSpPr>
          <p:cNvPr id="14" name="スライド番号プレースホルダー 4">
            <a:extLst>
              <a:ext uri="{FF2B5EF4-FFF2-40B4-BE49-F238E27FC236}">
                <a16:creationId xmlns:a16="http://schemas.microsoft.com/office/drawing/2014/main" id="{5EB5D449-925D-CBFD-37F0-9CBE8C748656}"/>
              </a:ext>
            </a:extLst>
          </p:cNvPr>
          <p:cNvSpPr txBox="1">
            <a:spLocks noGrp="1"/>
          </p:cNvSpPr>
          <p:nvPr/>
        </p:nvSpPr>
        <p:spPr bwMode="auto">
          <a:xfrm>
            <a:off x="9912424" y="61906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E067961-EC55-4815-9B2E-C9E7B8471E1C}" type="slidenum">
              <a:rPr kumimoji="1" lang="en-US" altLang="ja-JP" sz="3200" b="0" i="0" u="none" strike="noStrike" kern="0" cap="none" spc="0" normalizeH="0" baseline="0" noProof="0">
                <a:ln>
                  <a:noFill/>
                </a:ln>
                <a:solidFill>
                  <a:srgbClr val="000000"/>
                </a:solidFill>
                <a:effectLst/>
                <a:uLnTx/>
                <a:uFillTx/>
                <a:latin typeface="ＭＳ Ｐゴシック" charset="-128"/>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en-US" altLang="ja-JP" sz="3200" b="0" i="0" u="none" strike="noStrike" kern="0" cap="none" spc="0" normalizeH="0" baseline="0" noProof="0" dirty="0">
              <a:ln>
                <a:noFill/>
              </a:ln>
              <a:solidFill>
                <a:srgbClr val="000000"/>
              </a:solidFill>
              <a:effectLst/>
              <a:uLnTx/>
              <a:uFillTx/>
              <a:latin typeface="ＭＳ Ｐゴシック" charset="-128"/>
              <a:ea typeface="ＭＳ Ｐゴシック" charset="-128"/>
              <a:cs typeface="+mn-cs"/>
            </a:endParaRPr>
          </a:p>
        </p:txBody>
      </p:sp>
      <p:sp>
        <p:nvSpPr>
          <p:cNvPr id="10" name="テキスト ボックス 9">
            <a:extLst>
              <a:ext uri="{FF2B5EF4-FFF2-40B4-BE49-F238E27FC236}">
                <a16:creationId xmlns:a16="http://schemas.microsoft.com/office/drawing/2014/main" id="{867BCA14-DFB7-B7A0-2AAF-56C5678E9DE8}"/>
              </a:ext>
            </a:extLst>
          </p:cNvPr>
          <p:cNvSpPr txBox="1"/>
          <p:nvPr/>
        </p:nvSpPr>
        <p:spPr>
          <a:xfrm>
            <a:off x="212027" y="955094"/>
            <a:ext cx="11760274" cy="5693866"/>
          </a:xfrm>
          <a:prstGeom prst="rect">
            <a:avLst/>
          </a:prstGeom>
          <a:noFill/>
          <a:ln w="9525">
            <a:solidFill>
              <a:srgbClr val="002060"/>
            </a:solidFill>
            <a:prstDash val="dash"/>
          </a:ln>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chemeClr val="accent4">
                    <a:lumMod val="75000"/>
                  </a:schemeClr>
                </a:solidFill>
                <a:effectLst/>
                <a:uLnTx/>
                <a:uFillTx/>
                <a:latin typeface="游ゴシック" panose="020B0400000000000000" pitchFamily="50" charset="-128"/>
                <a:ea typeface="游ゴシック" panose="020B0400000000000000" pitchFamily="50" charset="-128"/>
                <a:cs typeface="+mn-cs"/>
              </a:rPr>
              <a:t>（</a:t>
            </a:r>
            <a:r>
              <a:rPr kumimoji="0" lang="en-US" altLang="ja-JP" sz="2000" b="1" i="0" u="none" strike="noStrike" kern="1200" cap="none" spc="0" normalizeH="0" baseline="0" noProof="0" dirty="0">
                <a:ln>
                  <a:noFill/>
                </a:ln>
                <a:solidFill>
                  <a:schemeClr val="accent4">
                    <a:lumMod val="75000"/>
                  </a:schemeClr>
                </a:solidFill>
                <a:effectLst/>
                <a:uLnTx/>
                <a:uFillTx/>
                <a:latin typeface="游ゴシック" panose="020B0400000000000000" pitchFamily="50" charset="-128"/>
                <a:ea typeface="游ゴシック" panose="020B0400000000000000" pitchFamily="50" charset="-128"/>
                <a:cs typeface="+mn-cs"/>
              </a:rPr>
              <a:t>10</a:t>
            </a:r>
            <a:r>
              <a:rPr kumimoji="0" lang="ja-JP" altLang="en-US" sz="2000" b="1" i="0" u="none" strike="noStrike" kern="1200" cap="none" spc="0" normalizeH="0" baseline="0" noProof="0" dirty="0">
                <a:ln>
                  <a:noFill/>
                </a:ln>
                <a:solidFill>
                  <a:schemeClr val="accent4">
                    <a:lumMod val="75000"/>
                  </a:schemeClr>
                </a:solidFill>
                <a:effectLst/>
                <a:uLnTx/>
                <a:uFillTx/>
                <a:latin typeface="游ゴシック" panose="020B0400000000000000" pitchFamily="50" charset="-128"/>
                <a:ea typeface="游ゴシック" panose="020B0400000000000000" pitchFamily="50" charset="-128"/>
                <a:cs typeface="+mn-cs"/>
              </a:rPr>
              <a:t>）対象職員の常勤換算数</a:t>
            </a:r>
            <a:endParaRPr kumimoji="0" lang="en-US" altLang="ja-JP" sz="2000" b="1" i="0" u="none" strike="noStrike" kern="1200" cap="none" spc="0" normalizeH="0" baseline="0" noProof="0" dirty="0">
              <a:ln>
                <a:noFill/>
              </a:ln>
              <a:solidFill>
                <a:schemeClr val="accent4">
                  <a:lumMod val="75000"/>
                </a:schemeClr>
              </a:solidFill>
              <a:effectLst/>
              <a:uLnTx/>
              <a:uFillTx/>
              <a:latin typeface="游ゴシック" panose="020B0400000000000000" pitchFamily="50" charset="-128"/>
              <a:ea typeface="游ゴシック" panose="020B0400000000000000" pitchFamily="50" charset="-128"/>
              <a:cs typeface="+mn-cs"/>
            </a:endParaRPr>
          </a:p>
          <a:p>
            <a:pPr marL="742950" lvl="1" indent="-285750" defTabSz="457200">
              <a:buFont typeface="Arial" panose="020B0604020202020204" pitchFamily="34" charset="0"/>
              <a:buChar char="•"/>
              <a:defRPr/>
            </a:pPr>
            <a:r>
              <a:rPr kumimoji="0" lang="ja-JP" altLang="en-US"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令和７年３月時点の職員数は、常勤看護師１名、常勤の事務職員１名、パートの事務職員２名（常勤換算すると１名）であり、当該事務職員は患者の検温や診察室へ</a:t>
            </a:r>
            <a:r>
              <a:rPr kumimoji="0" lang="ja-JP" altLang="en-US" b="1" dirty="0">
                <a:solidFill>
                  <a:schemeClr val="tx1"/>
                </a:solidFill>
                <a:latin typeface="游ゴシック" panose="020B0400000000000000" pitchFamily="50" charset="-128"/>
              </a:rPr>
              <a:t>の移動の補助等</a:t>
            </a:r>
            <a:r>
              <a:rPr kumimoji="0" lang="ja-JP" altLang="en-US"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も行っている場合</a:t>
            </a:r>
            <a:endParaRPr kumimoji="0" lang="en-US" altLang="ja-JP"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p>
            <a:pPr lvl="2" defTabSz="457200">
              <a:defRPr/>
            </a:pPr>
            <a:r>
              <a:rPr kumimoji="0" lang="ja-JP" altLang="en-US" b="1" i="0" u="none" strike="noStrike" kern="1200" cap="none" spc="0" normalizeH="0" baseline="0" noProof="0" dirty="0">
                <a:ln>
                  <a:noFill/>
                </a:ln>
                <a:solidFill>
                  <a:schemeClr val="tx1"/>
                </a:solidFill>
                <a:effectLst/>
                <a:highlight>
                  <a:srgbClr val="FFFF00"/>
                </a:highlight>
                <a:uLnTx/>
                <a:uFillTx/>
                <a:latin typeface="游ゴシック" panose="020B0400000000000000" pitchFamily="50" charset="-128"/>
                <a:ea typeface="游ゴシック" panose="020B0400000000000000" pitchFamily="50" charset="-128"/>
                <a:cs typeface="+mn-cs"/>
              </a:rPr>
              <a:t>⇒「（</a:t>
            </a:r>
            <a:r>
              <a:rPr kumimoji="0" lang="en-US" altLang="ja-JP" b="1" i="0" u="none" strike="noStrike" kern="1200" cap="none" spc="0" normalizeH="0" baseline="0" noProof="0" dirty="0">
                <a:ln>
                  <a:noFill/>
                </a:ln>
                <a:solidFill>
                  <a:schemeClr val="tx1"/>
                </a:solidFill>
                <a:effectLst/>
                <a:highlight>
                  <a:srgbClr val="FFFF00"/>
                </a:highlight>
                <a:uLnTx/>
                <a:uFillTx/>
                <a:latin typeface="游ゴシック" panose="020B0400000000000000" pitchFamily="50" charset="-128"/>
                <a:ea typeface="游ゴシック" panose="020B0400000000000000" pitchFamily="50" charset="-128"/>
                <a:cs typeface="+mn-cs"/>
              </a:rPr>
              <a:t>10</a:t>
            </a:r>
            <a:r>
              <a:rPr kumimoji="0" lang="ja-JP" altLang="en-US" b="1" i="0" u="none" strike="noStrike" kern="1200" cap="none" spc="0" normalizeH="0" baseline="0" noProof="0" dirty="0">
                <a:ln>
                  <a:noFill/>
                </a:ln>
                <a:solidFill>
                  <a:schemeClr val="tx1"/>
                </a:solidFill>
                <a:effectLst/>
                <a:highlight>
                  <a:srgbClr val="FFFF00"/>
                </a:highlight>
                <a:uLnTx/>
                <a:uFillTx/>
                <a:latin typeface="游ゴシック" panose="020B0400000000000000" pitchFamily="50" charset="-128"/>
                <a:ea typeface="游ゴシック" panose="020B0400000000000000" pitchFamily="50" charset="-128"/>
                <a:cs typeface="+mn-cs"/>
              </a:rPr>
              <a:t>）対象職員の常勤換算数」は「</a:t>
            </a:r>
            <a:r>
              <a:rPr kumimoji="0" lang="en-US" altLang="ja-JP" b="1" i="0" u="none" strike="noStrike" kern="1200" cap="none" spc="0" normalizeH="0" baseline="0" noProof="0" dirty="0">
                <a:ln>
                  <a:noFill/>
                </a:ln>
                <a:solidFill>
                  <a:schemeClr val="tx1"/>
                </a:solidFill>
                <a:effectLst/>
                <a:highlight>
                  <a:srgbClr val="FFFF00"/>
                </a:highlight>
                <a:uLnTx/>
                <a:uFillTx/>
                <a:latin typeface="游ゴシック" panose="020B0400000000000000" pitchFamily="50" charset="-128"/>
                <a:ea typeface="游ゴシック" panose="020B0400000000000000" pitchFamily="50" charset="-128"/>
                <a:cs typeface="+mn-cs"/>
              </a:rPr>
              <a:t>3.0</a:t>
            </a:r>
            <a:r>
              <a:rPr kumimoji="0" lang="ja-JP" altLang="en-US" b="1" i="0" u="none" strike="noStrike" kern="1200" cap="none" spc="0" normalizeH="0" baseline="0" noProof="0" dirty="0">
                <a:ln>
                  <a:noFill/>
                </a:ln>
                <a:solidFill>
                  <a:schemeClr val="tx1"/>
                </a:solidFill>
                <a:effectLst/>
                <a:highlight>
                  <a:srgbClr val="FFFF00"/>
                </a:highlight>
                <a:uLnTx/>
                <a:uFillTx/>
                <a:latin typeface="游ゴシック" panose="020B0400000000000000" pitchFamily="50" charset="-128"/>
                <a:ea typeface="游ゴシック" panose="020B0400000000000000" pitchFamily="50" charset="-128"/>
                <a:cs typeface="+mn-cs"/>
              </a:rPr>
              <a:t>人」と入力</a:t>
            </a:r>
            <a:endParaRPr kumimoji="0" lang="en-US" altLang="ja-JP" b="1" i="0" u="none" strike="noStrike" kern="1200" cap="none" spc="0" normalizeH="0" baseline="0" noProof="0" dirty="0">
              <a:ln>
                <a:noFill/>
              </a:ln>
              <a:solidFill>
                <a:schemeClr val="tx1"/>
              </a:solidFill>
              <a:effectLst/>
              <a:highlight>
                <a:srgbClr val="FFFF00"/>
              </a:highlight>
              <a:uLnTx/>
              <a:uFillTx/>
              <a:latin typeface="游ゴシック" panose="020B0400000000000000" pitchFamily="50" charset="-128"/>
              <a:ea typeface="游ゴシック" panose="020B0400000000000000" pitchFamily="50" charset="-128"/>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chemeClr val="accent4">
                    <a:lumMod val="75000"/>
                  </a:schemeClr>
                </a:solidFill>
                <a:effectLst/>
                <a:uLnTx/>
                <a:uFillTx/>
                <a:latin typeface="游ゴシック" panose="020B0400000000000000" pitchFamily="50" charset="-128"/>
                <a:ea typeface="游ゴシック" panose="020B0400000000000000" pitchFamily="50" charset="-128"/>
                <a:cs typeface="+mn-cs"/>
              </a:rPr>
              <a:t>（</a:t>
            </a:r>
            <a:r>
              <a:rPr kumimoji="0" lang="en-US" altLang="ja-JP" sz="2000" b="1" i="0" u="none" strike="noStrike" kern="1200" cap="none" spc="0" normalizeH="0" baseline="0" noProof="0" dirty="0">
                <a:ln>
                  <a:noFill/>
                </a:ln>
                <a:solidFill>
                  <a:schemeClr val="accent4">
                    <a:lumMod val="75000"/>
                  </a:schemeClr>
                </a:solidFill>
                <a:effectLst/>
                <a:uLnTx/>
                <a:uFillTx/>
                <a:latin typeface="游ゴシック" panose="020B0400000000000000" pitchFamily="50" charset="-128"/>
                <a:ea typeface="游ゴシック" panose="020B0400000000000000" pitchFamily="50" charset="-128"/>
                <a:cs typeface="+mn-cs"/>
              </a:rPr>
              <a:t>11</a:t>
            </a:r>
            <a:r>
              <a:rPr kumimoji="0" lang="ja-JP" altLang="en-US" sz="2000" b="1" i="0" u="none" strike="noStrike" kern="1200" cap="none" spc="0" normalizeH="0" baseline="0" noProof="0" dirty="0">
                <a:ln>
                  <a:noFill/>
                </a:ln>
                <a:solidFill>
                  <a:schemeClr val="accent4">
                    <a:lumMod val="75000"/>
                  </a:schemeClr>
                </a:solidFill>
                <a:effectLst/>
                <a:uLnTx/>
                <a:uFillTx/>
                <a:latin typeface="游ゴシック" panose="020B0400000000000000" pitchFamily="50" charset="-128"/>
                <a:ea typeface="游ゴシック" panose="020B0400000000000000" pitchFamily="50" charset="-128"/>
                <a:cs typeface="+mn-cs"/>
              </a:rPr>
              <a:t>）賃金改善した後の対象職員の基本給等総額</a:t>
            </a:r>
            <a:endParaRPr kumimoji="0" lang="en-US" altLang="ja-JP" sz="2000" b="1" i="0" u="none" strike="noStrike" kern="1200" cap="none" spc="0" normalizeH="0" baseline="0" noProof="0" dirty="0">
              <a:ln>
                <a:noFill/>
              </a:ln>
              <a:solidFill>
                <a:schemeClr val="accent4">
                  <a:lumMod val="75000"/>
                </a:schemeClr>
              </a:solidFill>
              <a:effectLst/>
              <a:uLnTx/>
              <a:uFillTx/>
              <a:latin typeface="游ゴシック" panose="020B0400000000000000" pitchFamily="50" charset="-128"/>
              <a:ea typeface="游ゴシック" panose="020B0400000000000000" pitchFamily="50" charset="-128"/>
              <a:cs typeface="+mn-cs"/>
            </a:endParaRPr>
          </a:p>
          <a:p>
            <a:pPr marL="742950" lvl="1" indent="-285750" defTabSz="457200">
              <a:buFont typeface="Arial" panose="020B0604020202020204" pitchFamily="34" charset="0"/>
              <a:buChar char="•"/>
              <a:defRPr/>
            </a:pPr>
            <a:r>
              <a:rPr kumimoji="0" lang="ja-JP" altLang="en-US"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令和７年３月分として支払う賃金のうち、上記「対象職員 </a:t>
            </a:r>
            <a:r>
              <a:rPr kumimoji="0" lang="en-US" altLang="ja-JP"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3.0</a:t>
            </a:r>
            <a:r>
              <a:rPr kumimoji="0" lang="ja-JP" altLang="en-US"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人」に支払う基本給等総額（つまり、</a:t>
            </a:r>
            <a:r>
              <a:rPr kumimoji="0" lang="ja-JP" altLang="en-US" sz="18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基本給と決まって毎月支払われる手当の合計額</a:t>
            </a:r>
            <a:r>
              <a:rPr kumimoji="0" lang="ja-JP" altLang="en-US"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）は</a:t>
            </a:r>
            <a:r>
              <a:rPr kumimoji="0" lang="en-US" altLang="ja-JP"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700,000</a:t>
            </a:r>
            <a:r>
              <a:rPr kumimoji="0" lang="ja-JP" altLang="en-US"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円であり、同月中に定期昇給はしていない場合</a:t>
            </a:r>
            <a:endParaRPr kumimoji="0" lang="en-US" altLang="ja-JP"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p>
            <a:pPr lvl="2" defTabSz="457200">
              <a:defRPr/>
            </a:pPr>
            <a:r>
              <a:rPr kumimoji="0" lang="ja-JP" altLang="en-US" b="1" i="0" u="none" strike="noStrike" kern="1200" cap="none" spc="0" normalizeH="0" baseline="0" noProof="0" dirty="0">
                <a:ln>
                  <a:noFill/>
                </a:ln>
                <a:solidFill>
                  <a:schemeClr val="tx1"/>
                </a:solidFill>
                <a:effectLst/>
                <a:highlight>
                  <a:srgbClr val="FFFF00"/>
                </a:highlight>
                <a:uLnTx/>
                <a:uFillTx/>
                <a:latin typeface="游ゴシック" panose="020B0400000000000000" pitchFamily="50" charset="-128"/>
                <a:ea typeface="游ゴシック" panose="020B0400000000000000" pitchFamily="50" charset="-128"/>
                <a:cs typeface="+mn-cs"/>
              </a:rPr>
              <a:t>⇒「（</a:t>
            </a:r>
            <a:r>
              <a:rPr kumimoji="0" lang="en-US" altLang="ja-JP" b="1" i="0" u="none" strike="noStrike" kern="1200" cap="none" spc="0" normalizeH="0" baseline="0" noProof="0" dirty="0">
                <a:ln>
                  <a:noFill/>
                </a:ln>
                <a:solidFill>
                  <a:schemeClr val="tx1"/>
                </a:solidFill>
                <a:effectLst/>
                <a:highlight>
                  <a:srgbClr val="FFFF00"/>
                </a:highlight>
                <a:uLnTx/>
                <a:uFillTx/>
                <a:latin typeface="游ゴシック" panose="020B0400000000000000" pitchFamily="50" charset="-128"/>
                <a:ea typeface="游ゴシック" panose="020B0400000000000000" pitchFamily="50" charset="-128"/>
                <a:cs typeface="+mn-cs"/>
              </a:rPr>
              <a:t>11</a:t>
            </a:r>
            <a:r>
              <a:rPr kumimoji="0" lang="ja-JP" altLang="en-US" b="1" i="0" u="none" strike="noStrike" kern="1200" cap="none" spc="0" normalizeH="0" baseline="0" noProof="0" dirty="0">
                <a:ln>
                  <a:noFill/>
                </a:ln>
                <a:solidFill>
                  <a:schemeClr val="tx1"/>
                </a:solidFill>
                <a:effectLst/>
                <a:highlight>
                  <a:srgbClr val="FFFF00"/>
                </a:highlight>
                <a:uLnTx/>
                <a:uFillTx/>
                <a:latin typeface="游ゴシック" panose="020B0400000000000000" pitchFamily="50" charset="-128"/>
                <a:ea typeface="游ゴシック" panose="020B0400000000000000" pitchFamily="50" charset="-128"/>
                <a:cs typeface="+mn-cs"/>
              </a:rPr>
              <a:t>）賃金改善した後の対象職員の基本給等総額」は「</a:t>
            </a:r>
            <a:r>
              <a:rPr kumimoji="0" lang="en-US" altLang="ja-JP" b="1" i="0" u="none" strike="noStrike" kern="1200" cap="none" spc="0" normalizeH="0" baseline="0" noProof="0" dirty="0">
                <a:ln>
                  <a:noFill/>
                </a:ln>
                <a:solidFill>
                  <a:schemeClr val="tx1"/>
                </a:solidFill>
                <a:effectLst/>
                <a:highlight>
                  <a:srgbClr val="FFFF00"/>
                </a:highlight>
                <a:uLnTx/>
                <a:uFillTx/>
                <a:latin typeface="游ゴシック" panose="020B0400000000000000" pitchFamily="50" charset="-128"/>
                <a:ea typeface="游ゴシック" panose="020B0400000000000000" pitchFamily="50" charset="-128"/>
                <a:cs typeface="+mn-cs"/>
              </a:rPr>
              <a:t>700,000</a:t>
            </a:r>
            <a:r>
              <a:rPr kumimoji="0" lang="ja-JP" altLang="en-US" b="1" i="0" u="none" strike="noStrike" kern="1200" cap="none" spc="0" normalizeH="0" baseline="0" noProof="0" dirty="0">
                <a:ln>
                  <a:noFill/>
                </a:ln>
                <a:solidFill>
                  <a:schemeClr val="tx1"/>
                </a:solidFill>
                <a:effectLst/>
                <a:highlight>
                  <a:srgbClr val="FFFF00"/>
                </a:highlight>
                <a:uLnTx/>
                <a:uFillTx/>
                <a:latin typeface="游ゴシック" panose="020B0400000000000000" pitchFamily="50" charset="-128"/>
                <a:ea typeface="游ゴシック" panose="020B0400000000000000" pitchFamily="50" charset="-128"/>
                <a:cs typeface="+mn-cs"/>
              </a:rPr>
              <a:t>円」と入力</a:t>
            </a:r>
            <a:endParaRPr kumimoji="0" lang="en-US" altLang="ja-JP" b="1" i="0" u="none" strike="noStrike" kern="1200" cap="none" spc="0" normalizeH="0" baseline="0" noProof="0" dirty="0">
              <a:ln>
                <a:noFill/>
              </a:ln>
              <a:solidFill>
                <a:schemeClr val="tx1"/>
              </a:solidFill>
              <a:effectLst/>
              <a:highlight>
                <a:srgbClr val="FFFF00"/>
              </a:highlight>
              <a:uLnTx/>
              <a:uFillTx/>
              <a:latin typeface="游ゴシック" panose="020B0400000000000000" pitchFamily="50" charset="-128"/>
              <a:ea typeface="游ゴシック" panose="020B0400000000000000" pitchFamily="50" charset="-128"/>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chemeClr val="accent4">
                    <a:lumMod val="75000"/>
                  </a:schemeClr>
                </a:solidFill>
                <a:effectLst/>
                <a:uLnTx/>
                <a:uFillTx/>
                <a:latin typeface="游ゴシック" panose="020B0400000000000000" pitchFamily="50" charset="-128"/>
                <a:ea typeface="游ゴシック" panose="020B0400000000000000" pitchFamily="50" charset="-128"/>
                <a:cs typeface="+mn-cs"/>
              </a:rPr>
              <a:t>（</a:t>
            </a:r>
            <a:r>
              <a:rPr kumimoji="0" lang="en-US" altLang="ja-JP" sz="2000" b="1" i="0" u="none" strike="noStrike" kern="1200" cap="none" spc="0" normalizeH="0" baseline="0" noProof="0" dirty="0">
                <a:ln>
                  <a:noFill/>
                </a:ln>
                <a:solidFill>
                  <a:schemeClr val="accent4">
                    <a:lumMod val="75000"/>
                  </a:schemeClr>
                </a:solidFill>
                <a:effectLst/>
                <a:uLnTx/>
                <a:uFillTx/>
                <a:latin typeface="游ゴシック" panose="020B0400000000000000" pitchFamily="50" charset="-128"/>
                <a:ea typeface="游ゴシック" panose="020B0400000000000000" pitchFamily="50" charset="-128"/>
                <a:cs typeface="+mn-cs"/>
              </a:rPr>
              <a:t>12</a:t>
            </a:r>
            <a:r>
              <a:rPr kumimoji="0" lang="ja-JP" altLang="en-US" sz="2000" b="1" i="0" u="none" strike="noStrike" kern="1200" cap="none" spc="0" normalizeH="0" baseline="0" noProof="0" dirty="0">
                <a:ln>
                  <a:noFill/>
                </a:ln>
                <a:solidFill>
                  <a:schemeClr val="accent4">
                    <a:lumMod val="75000"/>
                  </a:schemeClr>
                </a:solidFill>
                <a:effectLst/>
                <a:uLnTx/>
                <a:uFillTx/>
                <a:latin typeface="游ゴシック" panose="020B0400000000000000" pitchFamily="50" charset="-128"/>
                <a:ea typeface="游ゴシック" panose="020B0400000000000000" pitchFamily="50" charset="-128"/>
                <a:cs typeface="+mn-cs"/>
              </a:rPr>
              <a:t>）ベア等による賃金改善実績額</a:t>
            </a:r>
            <a:endParaRPr kumimoji="0" lang="en-US" altLang="ja-JP" sz="2000" b="1" i="0" u="none" strike="noStrike" kern="1200" cap="none" spc="0" normalizeH="0" baseline="0" noProof="0" dirty="0">
              <a:ln>
                <a:noFill/>
              </a:ln>
              <a:solidFill>
                <a:schemeClr val="accent4">
                  <a:lumMod val="75000"/>
                </a:schemeClr>
              </a:solidFill>
              <a:effectLst/>
              <a:uLnTx/>
              <a:uFillTx/>
              <a:latin typeface="游ゴシック" panose="020B0400000000000000" pitchFamily="50" charset="-128"/>
              <a:ea typeface="游ゴシック" panose="020B0400000000000000" pitchFamily="50" charset="-128"/>
              <a:cs typeface="+mn-cs"/>
            </a:endParaRPr>
          </a:p>
          <a:p>
            <a:pPr marL="742950" lvl="1" indent="-285750" defTabSz="457200">
              <a:buFont typeface="Arial" panose="020B0604020202020204" pitchFamily="34" charset="0"/>
              <a:buChar char="•"/>
              <a:defRPr/>
            </a:pPr>
            <a:r>
              <a:rPr kumimoji="0" lang="ja-JP" altLang="en-US"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令和７年３月にベースアップしなかった場合、上記「対象職員 </a:t>
            </a:r>
            <a:r>
              <a:rPr kumimoji="0" lang="en-US" altLang="ja-JP"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3.0</a:t>
            </a:r>
            <a:r>
              <a:rPr kumimoji="0" lang="ja-JP" altLang="en-US"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人」に令和７年３月分として支払う基本給等総額は </a:t>
            </a:r>
            <a:r>
              <a:rPr kumimoji="0" lang="en-US" altLang="ja-JP"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686,266</a:t>
            </a:r>
            <a:r>
              <a:rPr kumimoji="0" lang="ja-JP" altLang="en-US"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円であった場合</a:t>
            </a:r>
            <a:endParaRPr kumimoji="0" lang="en-US" altLang="ja-JP"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p>
            <a:pPr marL="742950" lvl="1" indent="-285750" defTabSz="457200">
              <a:buFont typeface="Arial" panose="020B0604020202020204" pitchFamily="34" charset="0"/>
              <a:buChar char="•"/>
              <a:defRPr/>
            </a:pPr>
            <a:endParaRPr kumimoji="0" lang="en-US" altLang="ja-JP" sz="10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p>
            <a:pPr lvl="1" defTabSz="457200">
              <a:defRPr/>
            </a:pPr>
            <a:r>
              <a:rPr kumimoji="0" lang="ja-JP" altLang="en-US" sz="15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　（計算例）</a:t>
            </a:r>
            <a:endParaRPr kumimoji="0" lang="en-US" altLang="ja-JP" sz="15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p>
            <a:pPr marL="628650" lvl="3" defTabSz="457200">
              <a:defRPr/>
            </a:pPr>
            <a:r>
              <a:rPr kumimoji="0" lang="ja-JP" altLang="en-US" sz="15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t>
            </a:r>
            <a:r>
              <a:rPr kumimoji="0" lang="en-US" altLang="ja-JP" sz="15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(11)</a:t>
            </a:r>
            <a:r>
              <a:rPr kumimoji="0" lang="ja-JP" altLang="en-US" sz="15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のベースアップ後の基本給等総額 </a:t>
            </a:r>
            <a:r>
              <a:rPr kumimoji="0" lang="en-US" altLang="ja-JP" sz="15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700,000</a:t>
            </a:r>
            <a:r>
              <a:rPr kumimoji="0" lang="ja-JP" altLang="en-US" sz="15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円」－「ベースアップしなかった場合の基本給等</a:t>
            </a:r>
            <a:r>
              <a:rPr kumimoji="0" lang="ja-JP" altLang="en-US" sz="1500" b="1" dirty="0">
                <a:solidFill>
                  <a:schemeClr val="tx1"/>
                </a:solidFill>
                <a:latin typeface="游ゴシック" panose="020B0400000000000000" pitchFamily="50" charset="-128"/>
              </a:rPr>
              <a:t>総額 </a:t>
            </a:r>
            <a:r>
              <a:rPr kumimoji="0" lang="en-US" altLang="ja-JP" sz="15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686,266</a:t>
            </a:r>
            <a:r>
              <a:rPr kumimoji="0" lang="ja-JP" altLang="en-US" sz="15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円</a:t>
            </a:r>
            <a:r>
              <a:rPr kumimoji="0" lang="ja-JP" altLang="en-US" sz="1500" b="1" dirty="0">
                <a:solidFill>
                  <a:schemeClr val="tx1"/>
                </a:solidFill>
                <a:latin typeface="游ゴシック" panose="020B0400000000000000" pitchFamily="50" charset="-128"/>
              </a:rPr>
              <a:t>」＝ </a:t>
            </a:r>
            <a:r>
              <a:rPr kumimoji="0" lang="en-US" altLang="ja-JP" sz="1500" b="1" dirty="0">
                <a:solidFill>
                  <a:schemeClr val="tx1"/>
                </a:solidFill>
                <a:latin typeface="游ゴシック" panose="020B0400000000000000" pitchFamily="50" charset="-128"/>
              </a:rPr>
              <a:t>13,734</a:t>
            </a:r>
            <a:r>
              <a:rPr kumimoji="0" lang="ja-JP" altLang="en-US" sz="1500" b="1" dirty="0">
                <a:solidFill>
                  <a:schemeClr val="tx1"/>
                </a:solidFill>
                <a:latin typeface="游ゴシック" panose="020B0400000000000000" pitchFamily="50" charset="-128"/>
              </a:rPr>
              <a:t>円</a:t>
            </a:r>
            <a:endParaRPr kumimoji="0" lang="en-US" altLang="ja-JP" sz="1500" b="1" dirty="0">
              <a:solidFill>
                <a:schemeClr val="tx1"/>
              </a:solidFill>
              <a:latin typeface="游ゴシック" panose="020B0400000000000000" pitchFamily="50" charset="-128"/>
            </a:endParaRPr>
          </a:p>
          <a:p>
            <a:pPr lvl="3" defTabSz="457200">
              <a:defRPr/>
            </a:pPr>
            <a:endParaRPr kumimoji="0" lang="en-US" altLang="ja-JP" sz="10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p>
            <a:pPr lvl="2" defTabSz="457200">
              <a:defRPr/>
            </a:pPr>
            <a:r>
              <a:rPr kumimoji="0" lang="ja-JP" altLang="en-US" b="1" i="0" u="none" strike="noStrike" kern="1200" cap="none" spc="0" normalizeH="0" baseline="0" noProof="0" dirty="0">
                <a:ln>
                  <a:noFill/>
                </a:ln>
                <a:solidFill>
                  <a:schemeClr val="tx1"/>
                </a:solidFill>
                <a:effectLst/>
                <a:highlight>
                  <a:srgbClr val="FFFF00"/>
                </a:highlight>
                <a:uLnTx/>
                <a:uFillTx/>
                <a:latin typeface="游ゴシック" panose="020B0400000000000000" pitchFamily="50" charset="-128"/>
                <a:ea typeface="游ゴシック" panose="020B0400000000000000" pitchFamily="50" charset="-128"/>
                <a:cs typeface="+mn-cs"/>
              </a:rPr>
              <a:t>⇒「（</a:t>
            </a:r>
            <a:r>
              <a:rPr kumimoji="0" lang="en-US" altLang="ja-JP" b="1" i="0" u="none" strike="noStrike" kern="1200" cap="none" spc="0" normalizeH="0" baseline="0" noProof="0" dirty="0">
                <a:ln>
                  <a:noFill/>
                </a:ln>
                <a:solidFill>
                  <a:schemeClr val="tx1"/>
                </a:solidFill>
                <a:effectLst/>
                <a:highlight>
                  <a:srgbClr val="FFFF00"/>
                </a:highlight>
                <a:uLnTx/>
                <a:uFillTx/>
                <a:latin typeface="游ゴシック" panose="020B0400000000000000" pitchFamily="50" charset="-128"/>
                <a:ea typeface="游ゴシック" panose="020B0400000000000000" pitchFamily="50" charset="-128"/>
                <a:cs typeface="+mn-cs"/>
              </a:rPr>
              <a:t>12</a:t>
            </a:r>
            <a:r>
              <a:rPr kumimoji="0" lang="ja-JP" altLang="en-US" b="1" i="0" u="none" strike="noStrike" kern="1200" cap="none" spc="0" normalizeH="0" baseline="0" noProof="0" dirty="0">
                <a:ln>
                  <a:noFill/>
                </a:ln>
                <a:solidFill>
                  <a:schemeClr val="tx1"/>
                </a:solidFill>
                <a:effectLst/>
                <a:highlight>
                  <a:srgbClr val="FFFF00"/>
                </a:highlight>
                <a:uLnTx/>
                <a:uFillTx/>
                <a:latin typeface="游ゴシック" panose="020B0400000000000000" pitchFamily="50" charset="-128"/>
                <a:ea typeface="游ゴシック" panose="020B0400000000000000" pitchFamily="50" charset="-128"/>
                <a:cs typeface="+mn-cs"/>
              </a:rPr>
              <a:t>）ベア等による賃金改善実績額」は「</a:t>
            </a:r>
            <a:r>
              <a:rPr kumimoji="0" lang="en-US" altLang="ja-JP" b="1" i="0" u="none" strike="noStrike" kern="1200" cap="none" spc="0" normalizeH="0" baseline="0" noProof="0" dirty="0">
                <a:ln>
                  <a:noFill/>
                </a:ln>
                <a:solidFill>
                  <a:schemeClr val="tx1"/>
                </a:solidFill>
                <a:effectLst/>
                <a:highlight>
                  <a:srgbClr val="FFFF00"/>
                </a:highlight>
                <a:uLnTx/>
                <a:uFillTx/>
                <a:latin typeface="游ゴシック" panose="020B0400000000000000" pitchFamily="50" charset="-128"/>
                <a:ea typeface="游ゴシック" panose="020B0400000000000000" pitchFamily="50" charset="-128"/>
                <a:cs typeface="+mn-cs"/>
              </a:rPr>
              <a:t>13,734</a:t>
            </a:r>
            <a:r>
              <a:rPr kumimoji="0" lang="ja-JP" altLang="en-US" b="1" i="0" u="none" strike="noStrike" kern="1200" cap="none" spc="0" normalizeH="0" baseline="0" noProof="0" dirty="0">
                <a:ln>
                  <a:noFill/>
                </a:ln>
                <a:solidFill>
                  <a:schemeClr val="tx1"/>
                </a:solidFill>
                <a:effectLst/>
                <a:highlight>
                  <a:srgbClr val="FFFF00"/>
                </a:highlight>
                <a:uLnTx/>
                <a:uFillTx/>
                <a:latin typeface="游ゴシック" panose="020B0400000000000000" pitchFamily="50" charset="-128"/>
                <a:ea typeface="游ゴシック" panose="020B0400000000000000" pitchFamily="50" charset="-128"/>
                <a:cs typeface="+mn-cs"/>
              </a:rPr>
              <a:t>円」と入力</a:t>
            </a:r>
            <a:endParaRPr kumimoji="0" lang="en-US" altLang="ja-JP" b="1" i="0" u="none" strike="noStrike" kern="1200" cap="none" spc="0" normalizeH="0" baseline="0" noProof="0" dirty="0">
              <a:ln>
                <a:noFill/>
              </a:ln>
              <a:solidFill>
                <a:schemeClr val="tx1"/>
              </a:solidFill>
              <a:effectLst/>
              <a:highlight>
                <a:srgbClr val="FFFF00"/>
              </a:highlight>
              <a:uLnTx/>
              <a:uFillTx/>
              <a:latin typeface="游ゴシック" panose="020B0400000000000000" pitchFamily="50" charset="-128"/>
              <a:ea typeface="游ゴシック" panose="020B0400000000000000" pitchFamily="50" charset="-128"/>
              <a:cs typeface="+mn-cs"/>
            </a:endParaRPr>
          </a:p>
          <a:p>
            <a:pPr marL="1085850" lvl="2" indent="-171450" defTabSz="457200">
              <a:buFont typeface="Arial" panose="020B0604020202020204" pitchFamily="34" charset="0"/>
              <a:buChar char="•"/>
              <a:defRPr/>
            </a:pPr>
            <a:endParaRPr kumimoji="0" lang="en-US" altLang="ja-JP" sz="12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chemeClr val="accent4">
                    <a:lumMod val="75000"/>
                  </a:schemeClr>
                </a:solidFill>
                <a:effectLst/>
                <a:uLnTx/>
                <a:uFillTx/>
                <a:latin typeface="游ゴシック" panose="020B0400000000000000" pitchFamily="50" charset="-128"/>
                <a:ea typeface="游ゴシック" panose="020B0400000000000000" pitchFamily="50" charset="-128"/>
                <a:cs typeface="+mn-cs"/>
              </a:rPr>
              <a:t>（</a:t>
            </a:r>
            <a:r>
              <a:rPr kumimoji="0" lang="en-US" altLang="ja-JP" sz="2000" b="1" i="0" u="none" strike="noStrike" kern="1200" cap="none" spc="0" normalizeH="0" baseline="0" noProof="0" dirty="0">
                <a:ln>
                  <a:noFill/>
                </a:ln>
                <a:solidFill>
                  <a:schemeClr val="accent4">
                    <a:lumMod val="75000"/>
                  </a:schemeClr>
                </a:solidFill>
                <a:effectLst/>
                <a:uLnTx/>
                <a:uFillTx/>
                <a:latin typeface="游ゴシック" panose="020B0400000000000000" pitchFamily="50" charset="-128"/>
                <a:ea typeface="游ゴシック" panose="020B0400000000000000" pitchFamily="50" charset="-128"/>
                <a:cs typeface="+mn-cs"/>
              </a:rPr>
              <a:t>13</a:t>
            </a:r>
            <a:r>
              <a:rPr kumimoji="0" lang="ja-JP" altLang="en-US" sz="2000" b="1" i="0" u="none" strike="noStrike" kern="1200" cap="none" spc="0" normalizeH="0" baseline="0" noProof="0" dirty="0">
                <a:ln>
                  <a:noFill/>
                </a:ln>
                <a:solidFill>
                  <a:schemeClr val="accent4">
                    <a:lumMod val="75000"/>
                  </a:schemeClr>
                </a:solidFill>
                <a:effectLst/>
                <a:uLnTx/>
                <a:uFillTx/>
                <a:latin typeface="游ゴシック" panose="020B0400000000000000" pitchFamily="50" charset="-128"/>
                <a:ea typeface="游ゴシック" panose="020B0400000000000000" pitchFamily="50" charset="-128"/>
                <a:cs typeface="+mn-cs"/>
              </a:rPr>
              <a:t>）ベア等による賃金増率</a:t>
            </a:r>
            <a:endParaRPr kumimoji="0" lang="en-US" altLang="ja-JP" sz="2000" b="1" i="0" u="none" strike="noStrike" kern="1200" cap="none" spc="0" normalizeH="0" baseline="0" noProof="0" dirty="0">
              <a:ln>
                <a:noFill/>
              </a:ln>
              <a:solidFill>
                <a:schemeClr val="accent4">
                  <a:lumMod val="75000"/>
                </a:schemeClr>
              </a:solidFill>
              <a:effectLst/>
              <a:uLnTx/>
              <a:uFillTx/>
              <a:latin typeface="游ゴシック" panose="020B0400000000000000" pitchFamily="50" charset="-128"/>
              <a:ea typeface="游ゴシック" panose="020B0400000000000000" pitchFamily="50" charset="-128"/>
              <a:cs typeface="+mn-cs"/>
            </a:endParaRPr>
          </a:p>
          <a:p>
            <a:pPr marL="628650" lvl="1" indent="-171450" defTabSz="457200">
              <a:buFont typeface="Arial" panose="020B0604020202020204" pitchFamily="34" charset="0"/>
              <a:buChar char="•"/>
              <a:defRPr/>
            </a:pPr>
            <a:r>
              <a:rPr kumimoji="0" lang="ja-JP" altLang="en-US"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この数値は</a:t>
            </a:r>
            <a:r>
              <a:rPr kumimoji="0" lang="en-US" altLang="ja-JP"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(12)÷</a:t>
            </a:r>
            <a:r>
              <a:rPr kumimoji="0" lang="ja-JP" altLang="en-US"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 </a:t>
            </a:r>
            <a:r>
              <a:rPr kumimoji="0" lang="en-US" altLang="ja-JP"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(11)</a:t>
            </a:r>
            <a:r>
              <a:rPr kumimoji="0" lang="ja-JP" altLang="en-US"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t>
            </a:r>
            <a:r>
              <a:rPr kumimoji="0" lang="en-US" altLang="ja-JP"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(12) </a:t>
            </a:r>
            <a:r>
              <a:rPr kumimoji="0" lang="ja-JP" altLang="en-US"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）により自動計算され、その結果、</a:t>
            </a:r>
            <a:r>
              <a:rPr kumimoji="0" lang="en-US" altLang="ja-JP"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2.0</a:t>
            </a:r>
            <a:r>
              <a:rPr kumimoji="0" lang="ja-JP" altLang="en-US"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％となります。</a:t>
            </a:r>
            <a:endParaRPr kumimoji="0" lang="en-US" altLang="ja-JP"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p>
            <a:pPr marL="628650" lvl="1" indent="-171450" defTabSz="457200">
              <a:buFont typeface="Arial" panose="020B0604020202020204" pitchFamily="34" charset="0"/>
              <a:buChar char="•"/>
              <a:defRPr/>
            </a:pPr>
            <a:r>
              <a:rPr kumimoji="0" lang="ja-JP" altLang="en-US"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この数値が令和６年度の</a:t>
            </a:r>
            <a:r>
              <a:rPr kumimoji="0" lang="ja-JP" altLang="en-US"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政府目標</a:t>
            </a:r>
            <a:r>
              <a:rPr kumimoji="0" lang="en-US" altLang="ja-JP"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2.5%</a:t>
            </a:r>
            <a:r>
              <a:rPr kumimoji="0" lang="ja-JP" altLang="en-US"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に達していなくても問題ありません</a:t>
            </a:r>
            <a:endParaRPr kumimoji="0" lang="en-US" altLang="ja-JP"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3" name="テキスト ボックス 2">
            <a:extLst>
              <a:ext uri="{FF2B5EF4-FFF2-40B4-BE49-F238E27FC236}">
                <a16:creationId xmlns:a16="http://schemas.microsoft.com/office/drawing/2014/main" id="{5B3E03E1-85F1-1A55-BFA9-2F2C65257C57}"/>
              </a:ext>
            </a:extLst>
          </p:cNvPr>
          <p:cNvSpPr txBox="1"/>
          <p:nvPr/>
        </p:nvSpPr>
        <p:spPr>
          <a:xfrm>
            <a:off x="1676399" y="326472"/>
            <a:ext cx="8831529" cy="430887"/>
          </a:xfrm>
          <a:prstGeom prst="rect">
            <a:avLst/>
          </a:prstGeom>
          <a:noFill/>
        </p:spPr>
        <p:txBody>
          <a:bodyPr wrap="square">
            <a:spAutoFit/>
          </a:bodyPr>
          <a:lstStyle/>
          <a:p>
            <a:pPr algn="ctr"/>
            <a:r>
              <a:rPr lang="ja-JP" altLang="en-US" sz="2200" b="1" dirty="0">
                <a:latin typeface="BIZ UDPゴシック" panose="020B0400000000000000" pitchFamily="50" charset="-128"/>
                <a:ea typeface="BIZ UDPゴシック" panose="020B0400000000000000" pitchFamily="50" charset="-128"/>
              </a:rPr>
              <a:t>具体例（令和７年３月からベースアップした診療所の場合）</a:t>
            </a:r>
            <a:endParaRPr lang="ja-JP" altLang="en-US" sz="2200" dirty="0"/>
          </a:p>
        </p:txBody>
      </p:sp>
      <p:sp>
        <p:nvSpPr>
          <p:cNvPr id="4" name="スクロール: 横 3">
            <a:extLst>
              <a:ext uri="{FF2B5EF4-FFF2-40B4-BE49-F238E27FC236}">
                <a16:creationId xmlns:a16="http://schemas.microsoft.com/office/drawing/2014/main" id="{E47D470C-D256-4704-13C7-78BFB5C259F4}"/>
              </a:ext>
            </a:extLst>
          </p:cNvPr>
          <p:cNvSpPr/>
          <p:nvPr/>
        </p:nvSpPr>
        <p:spPr>
          <a:xfrm>
            <a:off x="1872589" y="146628"/>
            <a:ext cx="8439150" cy="790576"/>
          </a:xfrm>
          <a:prstGeom prst="horizontalScroll">
            <a:avLst/>
          </a:prstGeom>
          <a:solidFill>
            <a:schemeClr val="accent4">
              <a:lumMod val="20000"/>
              <a:lumOff val="80000"/>
              <a:alpha val="3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717246582"/>
      </p:ext>
    </p:extLst>
  </p:cSld>
  <p:clrMapOvr>
    <a:masterClrMapping/>
  </p:clrMapOvr>
  <mc:AlternateContent xmlns:mc="http://schemas.openxmlformats.org/markup-compatibility/2006" xmlns:p14="http://schemas.microsoft.com/office/powerpoint/2010/main">
    <mc:Choice Requires="p14">
      <p:transition spd="slow" p14:dur="2000" advTm="36965"/>
    </mc:Choice>
    <mc:Fallback xmlns="">
      <p:transition spd="slow" advTm="3696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1C456-D964-C499-BC9A-A2D6172F7863}"/>
            </a:ext>
          </a:extLst>
        </p:cNvPr>
        <p:cNvGrpSpPr/>
        <p:nvPr/>
      </p:nvGrpSpPr>
      <p:grpSpPr>
        <a:xfrm>
          <a:off x="0" y="0"/>
          <a:ext cx="0" cy="0"/>
          <a:chOff x="0" y="0"/>
          <a:chExt cx="0" cy="0"/>
        </a:xfrm>
      </p:grpSpPr>
      <p:sp>
        <p:nvSpPr>
          <p:cNvPr id="14" name="スライド番号プレースホルダー 4">
            <a:extLst>
              <a:ext uri="{FF2B5EF4-FFF2-40B4-BE49-F238E27FC236}">
                <a16:creationId xmlns:a16="http://schemas.microsoft.com/office/drawing/2014/main" id="{5E34F2C5-F97A-BFFC-47F0-9EA8A5DA2BBC}"/>
              </a:ext>
            </a:extLst>
          </p:cNvPr>
          <p:cNvSpPr txBox="1">
            <a:spLocks noGrp="1"/>
          </p:cNvSpPr>
          <p:nvPr/>
        </p:nvSpPr>
        <p:spPr bwMode="auto">
          <a:xfrm>
            <a:off x="9912424" y="61906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E067961-EC55-4815-9B2E-C9E7B8471E1C}" type="slidenum">
              <a:rPr kumimoji="1" lang="en-US" altLang="ja-JP" sz="3200" b="0" i="0" u="none" strike="noStrike" kern="0" cap="none" spc="0" normalizeH="0" baseline="0" noProof="0">
                <a:ln>
                  <a:noFill/>
                </a:ln>
                <a:solidFill>
                  <a:srgbClr val="000000"/>
                </a:solidFill>
                <a:effectLst/>
                <a:uLnTx/>
                <a:uFillTx/>
                <a:latin typeface="ＭＳ Ｐゴシック" charset="-128"/>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en-US" altLang="ja-JP" sz="3200" b="0" i="0" u="none" strike="noStrike" kern="0" cap="none" spc="0" normalizeH="0" baseline="0" noProof="0" dirty="0">
              <a:ln>
                <a:noFill/>
              </a:ln>
              <a:solidFill>
                <a:srgbClr val="000000"/>
              </a:solidFill>
              <a:effectLst/>
              <a:uLnTx/>
              <a:uFillTx/>
              <a:latin typeface="ＭＳ Ｐゴシック" charset="-128"/>
              <a:ea typeface="ＭＳ Ｐゴシック" charset="-128"/>
              <a:cs typeface="+mn-cs"/>
            </a:endParaRPr>
          </a:p>
        </p:txBody>
      </p:sp>
      <p:sp>
        <p:nvSpPr>
          <p:cNvPr id="24" name="タイトル 3">
            <a:extLst>
              <a:ext uri="{FF2B5EF4-FFF2-40B4-BE49-F238E27FC236}">
                <a16:creationId xmlns:a16="http://schemas.microsoft.com/office/drawing/2014/main" id="{53F42BD5-9F65-B467-1094-49CFDC3BAAF5}"/>
              </a:ext>
            </a:extLst>
          </p:cNvPr>
          <p:cNvSpPr txBox="1">
            <a:spLocks/>
          </p:cNvSpPr>
          <p:nvPr/>
        </p:nvSpPr>
        <p:spPr>
          <a:xfrm>
            <a:off x="251657" y="106179"/>
            <a:ext cx="11668653" cy="1219257"/>
          </a:xfrm>
          <a:prstGeom prst="rect">
            <a:avLst/>
          </a:prstGeom>
          <a:solidFill>
            <a:schemeClr val="accent4">
              <a:lumMod val="20000"/>
              <a:lumOff val="80000"/>
            </a:schemeClr>
          </a:solidFill>
          <a:ln w="12700">
            <a:solidFill>
              <a:srgbClr val="002060"/>
            </a:solidFill>
            <a:prstDash val="solid"/>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457200">
              <a:lnSpc>
                <a:spcPct val="120000"/>
              </a:lnSpc>
              <a:spcBef>
                <a:spcPts val="0"/>
              </a:spcBef>
              <a:defRPr/>
            </a:pPr>
            <a:r>
              <a:rPr kumimoji="1" lang="ja-JP" altLang="en-US" sz="3200" b="1" dirty="0">
                <a:solidFill>
                  <a:schemeClr val="tx1"/>
                </a:solidFill>
                <a:latin typeface="BIZ UDPゴシック" panose="020B0400000000000000" pitchFamily="50" charset="-128"/>
                <a:ea typeface="BIZ UDPゴシック" panose="020B0400000000000000" pitchFamily="50" charset="-128"/>
              </a:rPr>
              <a:t>「</a:t>
            </a:r>
            <a:r>
              <a:rPr kumimoji="1" lang="en-US" altLang="ja-JP" sz="3200" b="1" dirty="0">
                <a:solidFill>
                  <a:schemeClr val="tx1"/>
                </a:solidFill>
                <a:latin typeface="Century Gothic" panose="020B0502020202020204" pitchFamily="34" charset="0"/>
              </a:rPr>
              <a:t>Ⅳ</a:t>
            </a:r>
            <a:r>
              <a:rPr kumimoji="1" lang="ja-JP" altLang="en-US" sz="3200" b="1" dirty="0">
                <a:solidFill>
                  <a:schemeClr val="tx1"/>
                </a:solidFill>
                <a:latin typeface="Century Gothic" panose="020B0502020202020204" pitchFamily="34" charset="0"/>
              </a:rPr>
              <a:t>．</a:t>
            </a:r>
            <a:r>
              <a:rPr kumimoji="1" lang="en-US" altLang="ja-JP" sz="3200" b="1" dirty="0">
                <a:solidFill>
                  <a:schemeClr val="tx1"/>
                </a:solidFill>
                <a:latin typeface="BIZ UDPゴシック" panose="020B0400000000000000" pitchFamily="50" charset="-128"/>
                <a:ea typeface="BIZ UDPゴシック" panose="020B0400000000000000" pitchFamily="50" charset="-128"/>
              </a:rPr>
              <a:t>40</a:t>
            </a:r>
            <a:r>
              <a:rPr kumimoji="1" lang="ja-JP" altLang="en-US" sz="3200" b="1" dirty="0">
                <a:solidFill>
                  <a:schemeClr val="tx1"/>
                </a:solidFill>
                <a:latin typeface="BIZ UDPゴシック" panose="020B0400000000000000" pitchFamily="50" charset="-128"/>
                <a:ea typeface="BIZ UDPゴシック" panose="020B0400000000000000" pitchFamily="50" charset="-128"/>
              </a:rPr>
              <a:t>歳未満の勤務医師の基本給等に係る事項</a:t>
            </a:r>
            <a:r>
              <a:rPr lang="ja-JP" altLang="en-US" sz="3200" b="1" dirty="0">
                <a:latin typeface="BIZ UDPゴシック" panose="020B0400000000000000" pitchFamily="50" charset="-128"/>
                <a:ea typeface="BIZ UDPゴシック" panose="020B0400000000000000" pitchFamily="50" charset="-128"/>
              </a:rPr>
              <a:t>」</a:t>
            </a:r>
            <a:endParaRPr lang="en-US" altLang="ja-JP" sz="3200" b="1" dirty="0">
              <a:latin typeface="BIZ UDPゴシック" panose="020B0400000000000000" pitchFamily="50" charset="-128"/>
              <a:ea typeface="BIZ UDPゴシック" panose="020B0400000000000000" pitchFamily="50" charset="-128"/>
            </a:endParaRPr>
          </a:p>
          <a:p>
            <a:pPr algn="ctr" defTabSz="457200">
              <a:lnSpc>
                <a:spcPct val="120000"/>
              </a:lnSpc>
              <a:spcBef>
                <a:spcPts val="0"/>
              </a:spcBef>
              <a:defRPr/>
            </a:pPr>
            <a:r>
              <a:rPr kumimoji="1" lang="ja-JP" altLang="en-US" sz="3200" b="1" dirty="0">
                <a:solidFill>
                  <a:schemeClr val="tx1"/>
                </a:solidFill>
                <a:latin typeface="BIZ UDPゴシック" panose="020B0400000000000000" pitchFamily="50" charset="-128"/>
                <a:ea typeface="BIZ UDPゴシック" panose="020B0400000000000000" pitchFamily="50" charset="-128"/>
              </a:rPr>
              <a:t>「</a:t>
            </a:r>
            <a:r>
              <a:rPr kumimoji="1" lang="en-US" altLang="ja-JP" sz="3200" b="1" dirty="0">
                <a:solidFill>
                  <a:schemeClr val="tx1"/>
                </a:solidFill>
                <a:latin typeface="Century Gothic" panose="020B0502020202020204" pitchFamily="34" charset="0"/>
              </a:rPr>
              <a:t>Ⅴ</a:t>
            </a:r>
            <a:r>
              <a:rPr kumimoji="1" lang="ja-JP" altLang="en-US" sz="3200" b="1" dirty="0">
                <a:solidFill>
                  <a:schemeClr val="tx1"/>
                </a:solidFill>
                <a:latin typeface="Century Gothic" panose="020B0502020202020204" pitchFamily="34" charset="0"/>
              </a:rPr>
              <a:t>．</a:t>
            </a:r>
            <a:r>
              <a:rPr kumimoji="1" lang="ja-JP" altLang="en-US" sz="3200" b="1" dirty="0">
                <a:solidFill>
                  <a:schemeClr val="tx1"/>
                </a:solidFill>
                <a:latin typeface="BIZ UDPゴシック" panose="020B0400000000000000" pitchFamily="50" charset="-128"/>
                <a:ea typeface="BIZ UDPゴシック" panose="020B0400000000000000" pitchFamily="50" charset="-128"/>
              </a:rPr>
              <a:t>事務職員の基本給等に係る事項</a:t>
            </a:r>
            <a:r>
              <a:rPr lang="ja-JP" altLang="en-US" sz="3200" b="1" dirty="0">
                <a:latin typeface="BIZ UDPゴシック" panose="020B0400000000000000" pitchFamily="50" charset="-128"/>
                <a:ea typeface="BIZ UDPゴシック" panose="020B0400000000000000" pitchFamily="50" charset="-128"/>
              </a:rPr>
              <a:t>」の入力について</a:t>
            </a:r>
            <a:endParaRPr lang="en-US" altLang="ja-JP" sz="3200" b="1" dirty="0">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C3033B47-0875-2568-2DCD-1A00D1CB93BA}"/>
              </a:ext>
            </a:extLst>
          </p:cNvPr>
          <p:cNvSpPr txBox="1"/>
          <p:nvPr/>
        </p:nvSpPr>
        <p:spPr>
          <a:xfrm>
            <a:off x="251655" y="1594474"/>
            <a:ext cx="11668653" cy="1200329"/>
          </a:xfrm>
          <a:prstGeom prst="rect">
            <a:avLst/>
          </a:prstGeom>
          <a:noFill/>
          <a:ln w="9525">
            <a:noFill/>
            <a:prstDash val="dash"/>
          </a:ln>
        </p:spPr>
        <p:style>
          <a:lnRef idx="1">
            <a:schemeClr val="accent3"/>
          </a:lnRef>
          <a:fillRef idx="2">
            <a:schemeClr val="accent3"/>
          </a:fillRef>
          <a:effectRef idx="1">
            <a:schemeClr val="accent3"/>
          </a:effectRef>
          <a:fontRef idx="minor">
            <a:schemeClr val="dk1"/>
          </a:fontRef>
        </p:style>
        <p:txBody>
          <a:bodyPr wrap="square">
            <a:spAutoFit/>
          </a:bodyPr>
          <a:lstStyle/>
          <a:p>
            <a:pPr marL="285750" marR="0" lvl="0" indent="-285750"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ja-JP" altLang="en-US"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t>
            </a:r>
            <a:r>
              <a:rPr kumimoji="0" lang="en-US" altLang="ja-JP"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40</a:t>
            </a:r>
            <a:r>
              <a:rPr kumimoji="0" lang="ja-JP" altLang="en-US"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歳未満の勤務医師」や「</a:t>
            </a:r>
            <a:r>
              <a:rPr kumimoji="0" lang="ja-JP" altLang="en-US" b="1" i="0" u="heavy" strike="noStrike" kern="1200" cap="none" spc="0" normalizeH="0" noProof="0" dirty="0">
                <a:ln>
                  <a:noFill/>
                </a:ln>
                <a:solidFill>
                  <a:srgbClr val="FF0000"/>
                </a:solidFill>
                <a:effectLst/>
                <a:uLnTx/>
                <a:uFill>
                  <a:solidFill>
                    <a:srgbClr val="FF0000"/>
                  </a:solidFill>
                </a:uFill>
                <a:latin typeface="游ゴシック" panose="020B0400000000000000" pitchFamily="50" charset="-128"/>
                <a:ea typeface="游ゴシック" panose="020B0400000000000000" pitchFamily="50" charset="-128"/>
                <a:cs typeface="+mn-cs"/>
              </a:rPr>
              <a:t>専ら事務のみを担当している</a:t>
            </a:r>
            <a:r>
              <a:rPr kumimoji="0" lang="ja-JP" altLang="en-US"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事務職員」が在籍している場合のみ、入力します</a:t>
            </a:r>
            <a:endParaRPr kumimoji="0" lang="en-US" altLang="ja-JP"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p>
            <a:pPr marL="285750" marR="0" lvl="0" indent="-285750"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altLang="ja-JP" b="1" dirty="0">
              <a:solidFill>
                <a:schemeClr val="tx1"/>
              </a:solidFill>
              <a:latin typeface="游ゴシック" panose="020B0400000000000000" pitchFamily="50" charset="-128"/>
              <a:ea typeface="游ゴシック" panose="020B0400000000000000" pitchFamily="50" charset="-128"/>
            </a:endParaRPr>
          </a:p>
          <a:p>
            <a:pPr marL="285750" marR="0" lvl="0" indent="-285750"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ja-JP" altLang="en-US" sz="18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事務職員であっても、</a:t>
            </a:r>
            <a:r>
              <a:rPr kumimoji="0" lang="ja-JP" altLang="en-US" sz="18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看護補助など患者のサポートを通じて医療に従事する業務も行う者で、「その他医療に従事する職員」として</a:t>
            </a:r>
            <a:r>
              <a:rPr kumimoji="0" lang="ja-JP" altLang="en-US" sz="18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a:t>
            </a:r>
            <a:r>
              <a:rPr kumimoji="0" lang="en-US" altLang="ja-JP" sz="18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10</a:t>
            </a:r>
            <a:r>
              <a:rPr kumimoji="0" lang="ja-JP" altLang="en-US" sz="18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）の「対象職員」に含めた事務職員は</a:t>
            </a:r>
            <a:r>
              <a:rPr kumimoji="0" lang="ja-JP" altLang="en-US" sz="18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t>
            </a:r>
            <a:r>
              <a:rPr kumimoji="0" lang="en-US" altLang="ja-JP" sz="18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Ⅴ</a:t>
            </a:r>
            <a:r>
              <a:rPr kumimoji="0" lang="ja-JP" altLang="en-US" sz="18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」の「事務職員」には</a:t>
            </a:r>
            <a:r>
              <a:rPr kumimoji="0" lang="ja-JP" altLang="en-US" sz="18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該当しません</a:t>
            </a:r>
            <a:endParaRPr kumimoji="0" lang="en-US" altLang="ja-JP"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p:txBody>
      </p:sp>
      <p:pic>
        <p:nvPicPr>
          <p:cNvPr id="28" name="図 27">
            <a:extLst>
              <a:ext uri="{FF2B5EF4-FFF2-40B4-BE49-F238E27FC236}">
                <a16:creationId xmlns:a16="http://schemas.microsoft.com/office/drawing/2014/main" id="{77EAE489-5CF8-28CC-6FBB-C604AF11B6F7}"/>
              </a:ext>
            </a:extLst>
          </p:cNvPr>
          <p:cNvPicPr>
            <a:picLocks noChangeAspect="1"/>
          </p:cNvPicPr>
          <p:nvPr/>
        </p:nvPicPr>
        <p:blipFill>
          <a:blip r:embed="rId2"/>
          <a:stretch>
            <a:fillRect/>
          </a:stretch>
        </p:blipFill>
        <p:spPr>
          <a:xfrm>
            <a:off x="3859175" y="3311390"/>
            <a:ext cx="4473649" cy="1028700"/>
          </a:xfrm>
          <a:prstGeom prst="rect">
            <a:avLst/>
          </a:prstGeom>
          <a:ln w="12700">
            <a:solidFill>
              <a:schemeClr val="tx1"/>
            </a:solidFill>
          </a:ln>
        </p:spPr>
      </p:pic>
      <p:sp>
        <p:nvSpPr>
          <p:cNvPr id="30" name="矢印: 上向き折線 29">
            <a:extLst>
              <a:ext uri="{FF2B5EF4-FFF2-40B4-BE49-F238E27FC236}">
                <a16:creationId xmlns:a16="http://schemas.microsoft.com/office/drawing/2014/main" id="{B5F0C98E-FDF3-915E-7DD7-241145D5E000}"/>
              </a:ext>
            </a:extLst>
          </p:cNvPr>
          <p:cNvSpPr/>
          <p:nvPr/>
        </p:nvSpPr>
        <p:spPr>
          <a:xfrm rot="10800000">
            <a:off x="2775367" y="3886768"/>
            <a:ext cx="998082" cy="643386"/>
          </a:xfrm>
          <a:prstGeom prst="bentUpArrow">
            <a:avLst>
              <a:gd name="adj1" fmla="val 10950"/>
              <a:gd name="adj2" fmla="val 25000"/>
              <a:gd name="adj3" fmla="val 2500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矢印: 上向き折線 32">
            <a:extLst>
              <a:ext uri="{FF2B5EF4-FFF2-40B4-BE49-F238E27FC236}">
                <a16:creationId xmlns:a16="http://schemas.microsoft.com/office/drawing/2014/main" id="{9CB2C0C4-986B-AF50-E98C-EDD7C96F6ECF}"/>
              </a:ext>
            </a:extLst>
          </p:cNvPr>
          <p:cNvSpPr/>
          <p:nvPr/>
        </p:nvSpPr>
        <p:spPr>
          <a:xfrm rot="10800000" flipH="1">
            <a:off x="8418549" y="3843422"/>
            <a:ext cx="2316618" cy="686732"/>
          </a:xfrm>
          <a:prstGeom prst="bentUpArrow">
            <a:avLst>
              <a:gd name="adj1" fmla="val 10950"/>
              <a:gd name="adj2" fmla="val 25000"/>
              <a:gd name="adj3" fmla="val 2500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A197BDA1-A72C-DAFF-C92E-BDEB14A8BC90}"/>
              </a:ext>
            </a:extLst>
          </p:cNvPr>
          <p:cNvSpPr txBox="1"/>
          <p:nvPr/>
        </p:nvSpPr>
        <p:spPr>
          <a:xfrm>
            <a:off x="1802317" y="3511854"/>
            <a:ext cx="1946098" cy="369332"/>
          </a:xfrm>
          <a:prstGeom prst="rect">
            <a:avLst/>
          </a:prstGeom>
          <a:noFill/>
          <a:ln w="9525">
            <a:noFill/>
            <a:prstDash val="dash"/>
          </a:ln>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b="1" i="0" u="none" strike="noStrike" kern="1200" cap="none" spc="0" normalizeH="0" baseline="0" noProof="0" dirty="0">
                <a:ln>
                  <a:noFill/>
                </a:ln>
                <a:solidFill>
                  <a:schemeClr val="accent1"/>
                </a:solidFill>
                <a:effectLst/>
                <a:uLnTx/>
                <a:uFillTx/>
                <a:latin typeface="游ゴシック" panose="020B0400000000000000" pitchFamily="50" charset="-128"/>
                <a:ea typeface="游ゴシック" panose="020B0400000000000000" pitchFamily="50" charset="-128"/>
                <a:cs typeface="+mn-cs"/>
              </a:rPr>
              <a:t>在籍していない</a:t>
            </a:r>
            <a:endParaRPr kumimoji="0" lang="en-US" altLang="ja-JP" b="1" i="0" u="none" strike="noStrike" kern="1200" cap="none" spc="0" normalizeH="0" baseline="0" noProof="0" dirty="0">
              <a:ln>
                <a:noFill/>
              </a:ln>
              <a:solidFill>
                <a:schemeClr val="accent1"/>
              </a:solidFill>
              <a:effectLst/>
              <a:uLnTx/>
              <a:uFillTx/>
              <a:latin typeface="游ゴシック" panose="020B0400000000000000" pitchFamily="50" charset="-128"/>
              <a:ea typeface="游ゴシック" panose="020B0400000000000000" pitchFamily="50" charset="-128"/>
              <a:cs typeface="+mn-cs"/>
            </a:endParaRPr>
          </a:p>
        </p:txBody>
      </p:sp>
      <p:sp>
        <p:nvSpPr>
          <p:cNvPr id="36" name="テキスト ボックス 35">
            <a:extLst>
              <a:ext uri="{FF2B5EF4-FFF2-40B4-BE49-F238E27FC236}">
                <a16:creationId xmlns:a16="http://schemas.microsoft.com/office/drawing/2014/main" id="{0D18660A-BD2E-A999-A309-3C0B5D307569}"/>
              </a:ext>
            </a:extLst>
          </p:cNvPr>
          <p:cNvSpPr txBox="1"/>
          <p:nvPr/>
        </p:nvSpPr>
        <p:spPr>
          <a:xfrm>
            <a:off x="8592571" y="3441175"/>
            <a:ext cx="1946098" cy="369332"/>
          </a:xfrm>
          <a:prstGeom prst="rect">
            <a:avLst/>
          </a:prstGeom>
          <a:noFill/>
          <a:ln w="9525">
            <a:noFill/>
            <a:prstDash val="dash"/>
          </a:ln>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b="1" i="0" u="none" strike="noStrike" kern="1200" cap="none" spc="0" normalizeH="0" baseline="0" noProof="0" dirty="0">
                <a:ln>
                  <a:noFill/>
                </a:ln>
                <a:solidFill>
                  <a:schemeClr val="accent1"/>
                </a:solidFill>
                <a:effectLst/>
                <a:uLnTx/>
                <a:uFillTx/>
                <a:latin typeface="游ゴシック" panose="020B0400000000000000" pitchFamily="50" charset="-128"/>
                <a:ea typeface="游ゴシック" panose="020B0400000000000000" pitchFamily="50" charset="-128"/>
                <a:cs typeface="+mn-cs"/>
              </a:rPr>
              <a:t>在籍している</a:t>
            </a:r>
            <a:endParaRPr kumimoji="0" lang="en-US" altLang="ja-JP" b="1" i="0" u="none" strike="noStrike" kern="1200" cap="none" spc="0" normalizeH="0" baseline="0" noProof="0" dirty="0">
              <a:ln>
                <a:noFill/>
              </a:ln>
              <a:solidFill>
                <a:schemeClr val="accent1"/>
              </a:solidFill>
              <a:effectLst/>
              <a:uLnTx/>
              <a:uFillTx/>
              <a:latin typeface="游ゴシック" panose="020B0400000000000000" pitchFamily="50" charset="-128"/>
              <a:ea typeface="游ゴシック" panose="020B0400000000000000" pitchFamily="50" charset="-128"/>
              <a:cs typeface="+mn-cs"/>
            </a:endParaRPr>
          </a:p>
        </p:txBody>
      </p:sp>
      <p:sp>
        <p:nvSpPr>
          <p:cNvPr id="37" name="タイトル 3">
            <a:extLst>
              <a:ext uri="{FF2B5EF4-FFF2-40B4-BE49-F238E27FC236}">
                <a16:creationId xmlns:a16="http://schemas.microsoft.com/office/drawing/2014/main" id="{CF88722E-BF1A-D0DE-7260-2DBCE95A355B}"/>
              </a:ext>
            </a:extLst>
          </p:cNvPr>
          <p:cNvSpPr txBox="1">
            <a:spLocks/>
          </p:cNvSpPr>
          <p:nvPr/>
        </p:nvSpPr>
        <p:spPr>
          <a:xfrm>
            <a:off x="279187" y="4530156"/>
            <a:ext cx="5560130" cy="1289480"/>
          </a:xfrm>
          <a:prstGeom prst="rect">
            <a:avLst/>
          </a:prstGeom>
          <a:noFill/>
          <a:ln w="12700">
            <a:noFill/>
            <a:prstDash val="solid"/>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87313" algn="ctr" defTabSz="457200">
              <a:lnSpc>
                <a:spcPct val="120000"/>
              </a:lnSpc>
              <a:spcBef>
                <a:spcPts val="0"/>
              </a:spcBef>
              <a:defRPr/>
            </a:pPr>
            <a:r>
              <a:rPr lang="ja-JP" altLang="en-US" sz="1800" b="1" dirty="0">
                <a:solidFill>
                  <a:schemeClr val="accent1"/>
                </a:solidFill>
                <a:latin typeface="BIZ UDPゴシック" panose="020B0400000000000000" pitchFamily="50" charset="-128"/>
                <a:ea typeface="BIZ UDPゴシック" panose="020B0400000000000000" pitchFamily="50" charset="-128"/>
              </a:rPr>
              <a:t>最後に「日付」と「開設者名」を記載することで</a:t>
            </a:r>
            <a:endParaRPr lang="en-US" altLang="ja-JP" sz="1800" b="1" dirty="0">
              <a:solidFill>
                <a:schemeClr val="accent1"/>
              </a:solidFill>
              <a:latin typeface="BIZ UDPゴシック" panose="020B0400000000000000" pitchFamily="50" charset="-128"/>
              <a:ea typeface="BIZ UDPゴシック" panose="020B0400000000000000" pitchFamily="50" charset="-128"/>
            </a:endParaRPr>
          </a:p>
          <a:p>
            <a:pPr marL="87313" algn="ctr" defTabSz="457200">
              <a:lnSpc>
                <a:spcPct val="120000"/>
              </a:lnSpc>
              <a:spcBef>
                <a:spcPts val="0"/>
              </a:spcBef>
              <a:defRPr/>
            </a:pPr>
            <a:r>
              <a:rPr lang="ja-JP" altLang="en-US" sz="1800" b="1" dirty="0">
                <a:solidFill>
                  <a:schemeClr val="accent1"/>
                </a:solidFill>
                <a:latin typeface="BIZ UDPゴシック" panose="020B0400000000000000" pitchFamily="50" charset="-128"/>
                <a:ea typeface="BIZ UDPゴシック" panose="020B0400000000000000" pitchFamily="50" charset="-128"/>
              </a:rPr>
              <a:t>「賃金改善実績報告書」の作成は終了です</a:t>
            </a:r>
          </a:p>
        </p:txBody>
      </p:sp>
      <p:sp>
        <p:nvSpPr>
          <p:cNvPr id="38" name="タイトル 3">
            <a:extLst>
              <a:ext uri="{FF2B5EF4-FFF2-40B4-BE49-F238E27FC236}">
                <a16:creationId xmlns:a16="http://schemas.microsoft.com/office/drawing/2014/main" id="{16DC03CC-564B-224D-85A8-49A03174C0B3}"/>
              </a:ext>
            </a:extLst>
          </p:cNvPr>
          <p:cNvSpPr txBox="1">
            <a:spLocks/>
          </p:cNvSpPr>
          <p:nvPr/>
        </p:nvSpPr>
        <p:spPr>
          <a:xfrm>
            <a:off x="9170493" y="4609643"/>
            <a:ext cx="2736352" cy="1200329"/>
          </a:xfrm>
          <a:prstGeom prst="rect">
            <a:avLst/>
          </a:prstGeom>
          <a:noFill/>
          <a:ln w="12700">
            <a:noFill/>
            <a:prstDash val="solid"/>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87313" algn="ctr" defTabSz="457200">
              <a:lnSpc>
                <a:spcPct val="120000"/>
              </a:lnSpc>
              <a:spcBef>
                <a:spcPts val="0"/>
              </a:spcBef>
              <a:defRPr/>
            </a:pPr>
            <a:r>
              <a:rPr lang="en-US" altLang="ja-JP" sz="1800" b="1" dirty="0">
                <a:solidFill>
                  <a:schemeClr val="accent1"/>
                </a:solidFill>
                <a:latin typeface="BIZ UDPゴシック" panose="020B0400000000000000" pitchFamily="50" charset="-128"/>
                <a:ea typeface="BIZ UDPゴシック" panose="020B0400000000000000" pitchFamily="50" charset="-128"/>
              </a:rPr>
              <a:t>Ⅳ</a:t>
            </a:r>
            <a:r>
              <a:rPr lang="ja-JP" altLang="en-US" sz="1800" b="1" dirty="0">
                <a:solidFill>
                  <a:schemeClr val="accent1"/>
                </a:solidFill>
                <a:latin typeface="BIZ UDPゴシック" panose="020B0400000000000000" pitchFamily="50" charset="-128"/>
                <a:ea typeface="BIZ UDPゴシック" panose="020B0400000000000000" pitchFamily="50" charset="-128"/>
              </a:rPr>
              <a:t>または</a:t>
            </a:r>
            <a:r>
              <a:rPr lang="en-US" altLang="ja-JP" sz="1800" b="1" dirty="0">
                <a:solidFill>
                  <a:schemeClr val="accent1"/>
                </a:solidFill>
                <a:latin typeface="BIZ UDPゴシック" panose="020B0400000000000000" pitchFamily="50" charset="-128"/>
                <a:ea typeface="BIZ UDPゴシック" panose="020B0400000000000000" pitchFamily="50" charset="-128"/>
              </a:rPr>
              <a:t>Ⅴ</a:t>
            </a:r>
            <a:r>
              <a:rPr lang="ja-JP" altLang="en-US" sz="1800" b="1" dirty="0">
                <a:solidFill>
                  <a:schemeClr val="accent1"/>
                </a:solidFill>
                <a:latin typeface="BIZ UDPゴシック" panose="020B0400000000000000" pitchFamily="50" charset="-128"/>
                <a:ea typeface="BIZ UDPゴシック" panose="020B0400000000000000" pitchFamily="50" charset="-128"/>
              </a:rPr>
              <a:t>を入力します</a:t>
            </a:r>
            <a:endParaRPr lang="en-US" altLang="ja-JP" sz="1800" b="1" dirty="0">
              <a:solidFill>
                <a:schemeClr val="accent1"/>
              </a:solidFill>
              <a:latin typeface="BIZ UDPゴシック" panose="020B0400000000000000" pitchFamily="50" charset="-128"/>
              <a:ea typeface="BIZ UDPゴシック" panose="020B0400000000000000" pitchFamily="50" charset="-128"/>
            </a:endParaRPr>
          </a:p>
          <a:p>
            <a:pPr marL="87313" algn="ctr" defTabSz="457200">
              <a:lnSpc>
                <a:spcPct val="120000"/>
              </a:lnSpc>
              <a:spcBef>
                <a:spcPts val="0"/>
              </a:spcBef>
              <a:defRPr/>
            </a:pPr>
            <a:r>
              <a:rPr lang="ja-JP" altLang="en-US" sz="1800" b="1" dirty="0">
                <a:solidFill>
                  <a:schemeClr val="accent1"/>
                </a:solidFill>
                <a:latin typeface="BIZ UDPゴシック" panose="020B0400000000000000" pitchFamily="50" charset="-128"/>
                <a:ea typeface="BIZ UDPゴシック" panose="020B0400000000000000" pitchFamily="50" charset="-128"/>
              </a:rPr>
              <a:t>（次ページ参照）</a:t>
            </a:r>
          </a:p>
        </p:txBody>
      </p:sp>
      <p:pic>
        <p:nvPicPr>
          <p:cNvPr id="40" name="図 39">
            <a:extLst>
              <a:ext uri="{FF2B5EF4-FFF2-40B4-BE49-F238E27FC236}">
                <a16:creationId xmlns:a16="http://schemas.microsoft.com/office/drawing/2014/main" id="{E30EFED3-A76D-DC66-6A9C-7C6646DFE02E}"/>
              </a:ext>
            </a:extLst>
          </p:cNvPr>
          <p:cNvPicPr>
            <a:picLocks noChangeAspect="1"/>
          </p:cNvPicPr>
          <p:nvPr/>
        </p:nvPicPr>
        <p:blipFill>
          <a:blip r:embed="rId3"/>
          <a:stretch>
            <a:fillRect/>
          </a:stretch>
        </p:blipFill>
        <p:spPr>
          <a:xfrm>
            <a:off x="279187" y="5969299"/>
            <a:ext cx="8705850" cy="714375"/>
          </a:xfrm>
          <a:prstGeom prst="rect">
            <a:avLst/>
          </a:prstGeom>
          <a:ln>
            <a:solidFill>
              <a:schemeClr val="tx1"/>
            </a:solidFill>
          </a:ln>
        </p:spPr>
      </p:pic>
      <p:sp>
        <p:nvSpPr>
          <p:cNvPr id="3" name="テキスト ボックス 2">
            <a:extLst>
              <a:ext uri="{FF2B5EF4-FFF2-40B4-BE49-F238E27FC236}">
                <a16:creationId xmlns:a16="http://schemas.microsoft.com/office/drawing/2014/main" id="{DB7E9549-5CDE-44D2-E2BC-1A6BBF98CEC1}"/>
              </a:ext>
            </a:extLst>
          </p:cNvPr>
          <p:cNvSpPr txBox="1"/>
          <p:nvPr/>
        </p:nvSpPr>
        <p:spPr>
          <a:xfrm>
            <a:off x="376883" y="3959592"/>
            <a:ext cx="2319485" cy="646331"/>
          </a:xfrm>
          <a:prstGeom prst="rect">
            <a:avLst/>
          </a:prstGeom>
          <a:noFill/>
          <a:ln w="9525">
            <a:noFill/>
            <a:prstDash val="dash"/>
          </a:ln>
        </p:spPr>
        <p:style>
          <a:lnRef idx="1">
            <a:schemeClr val="accent3"/>
          </a:lnRef>
          <a:fillRef idx="2">
            <a:schemeClr val="accent3"/>
          </a:fillRef>
          <a:effectRef idx="1">
            <a:schemeClr val="accent3"/>
          </a:effectRef>
          <a:fontRef idx="minor">
            <a:schemeClr val="dk1"/>
          </a:fontRef>
        </p:style>
        <p:txBody>
          <a:bodyPr wrap="square">
            <a:spAutoFit/>
          </a:bodyPr>
          <a:lstStyle/>
          <a:p>
            <a:pPr marL="180975" marR="0" lvl="0" indent="-180975" defTabSz="457200"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schemeClr val="accent1"/>
                </a:solidFill>
                <a:effectLst/>
                <a:uLnTx/>
                <a:uFillTx/>
                <a:latin typeface="游ゴシック" panose="020B0400000000000000" pitchFamily="50" charset="-128"/>
                <a:ea typeface="游ゴシック" panose="020B0400000000000000" pitchFamily="50" charset="-128"/>
                <a:cs typeface="+mn-cs"/>
              </a:rPr>
              <a:t>※</a:t>
            </a:r>
            <a:r>
              <a:rPr kumimoji="0" lang="ja-JP" altLang="en-US" sz="1200" b="1" i="0" u="none" strike="noStrike" kern="1200" cap="none" spc="0" normalizeH="0" baseline="0" noProof="0" dirty="0">
                <a:ln>
                  <a:noFill/>
                </a:ln>
                <a:solidFill>
                  <a:schemeClr val="accent1"/>
                </a:solidFill>
                <a:effectLst/>
                <a:uLnTx/>
                <a:uFillTx/>
                <a:latin typeface="游ゴシック" panose="020B0400000000000000" pitchFamily="50" charset="-128"/>
                <a:ea typeface="游ゴシック" panose="020B0400000000000000" pitchFamily="50" charset="-128"/>
                <a:cs typeface="+mn-cs"/>
              </a:rPr>
              <a:t>在籍していないにチェックを入れると</a:t>
            </a:r>
            <a:r>
              <a:rPr kumimoji="0" lang="en-US" altLang="ja-JP" sz="1200" b="1" i="0" u="none" strike="noStrike" kern="1200" cap="none" spc="0" normalizeH="0" baseline="0" noProof="0" dirty="0">
                <a:ln>
                  <a:noFill/>
                </a:ln>
                <a:solidFill>
                  <a:schemeClr val="accent1"/>
                </a:solidFill>
                <a:effectLst/>
                <a:uLnTx/>
                <a:uFillTx/>
                <a:latin typeface="游ゴシック" panose="020B0400000000000000" pitchFamily="50" charset="-128"/>
                <a:ea typeface="游ゴシック" panose="020B0400000000000000" pitchFamily="50" charset="-128"/>
                <a:cs typeface="+mn-cs"/>
              </a:rPr>
              <a:t>Ⅳ</a:t>
            </a:r>
            <a:r>
              <a:rPr kumimoji="0" lang="ja-JP" altLang="en-US" sz="1200" b="1" i="0" u="none" strike="noStrike" kern="1200" cap="none" spc="0" normalizeH="0" baseline="0" noProof="0" dirty="0">
                <a:ln>
                  <a:noFill/>
                </a:ln>
                <a:solidFill>
                  <a:schemeClr val="accent1"/>
                </a:solidFill>
                <a:effectLst/>
                <a:uLnTx/>
                <a:uFillTx/>
                <a:latin typeface="游ゴシック" panose="020B0400000000000000" pitchFamily="50" charset="-128"/>
                <a:ea typeface="游ゴシック" panose="020B0400000000000000" pitchFamily="50" charset="-128"/>
                <a:cs typeface="+mn-cs"/>
              </a:rPr>
              <a:t>と</a:t>
            </a:r>
            <a:r>
              <a:rPr kumimoji="0" lang="en-US" altLang="ja-JP" sz="1200" b="1" i="0" u="none" strike="noStrike" kern="1200" cap="none" spc="0" normalizeH="0" baseline="0" noProof="0" dirty="0">
                <a:ln>
                  <a:noFill/>
                </a:ln>
                <a:solidFill>
                  <a:schemeClr val="accent1"/>
                </a:solidFill>
                <a:effectLst/>
                <a:uLnTx/>
                <a:uFillTx/>
                <a:latin typeface="游ゴシック" panose="020B0400000000000000" pitchFamily="50" charset="-128"/>
                <a:ea typeface="游ゴシック" panose="020B0400000000000000" pitchFamily="50" charset="-128"/>
                <a:cs typeface="+mn-cs"/>
              </a:rPr>
              <a:t>Ⅴ</a:t>
            </a:r>
            <a:r>
              <a:rPr kumimoji="0" lang="ja-JP" altLang="en-US" sz="1200" b="1" i="0" u="none" strike="noStrike" kern="1200" cap="none" spc="0" normalizeH="0" baseline="0" noProof="0" dirty="0">
                <a:ln>
                  <a:noFill/>
                </a:ln>
                <a:solidFill>
                  <a:schemeClr val="accent1"/>
                </a:solidFill>
                <a:effectLst/>
                <a:uLnTx/>
                <a:uFillTx/>
                <a:latin typeface="游ゴシック" panose="020B0400000000000000" pitchFamily="50" charset="-128"/>
                <a:ea typeface="游ゴシック" panose="020B0400000000000000" pitchFamily="50" charset="-128"/>
                <a:cs typeface="+mn-cs"/>
              </a:rPr>
              <a:t>はグレーに塗りつぶされます</a:t>
            </a:r>
            <a:endParaRPr kumimoji="0" lang="en-US" altLang="ja-JP" sz="1200" b="1" i="0" u="none" strike="noStrike" kern="1200" cap="none" spc="0" normalizeH="0" baseline="0" noProof="0" dirty="0">
              <a:ln>
                <a:noFill/>
              </a:ln>
              <a:solidFill>
                <a:schemeClr val="accent1"/>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2093573432"/>
      </p:ext>
    </p:extLst>
  </p:cSld>
  <p:clrMapOvr>
    <a:masterClrMapping/>
  </p:clrMapOvr>
  <mc:AlternateContent xmlns:mc="http://schemas.openxmlformats.org/markup-compatibility/2006" xmlns:p14="http://schemas.microsoft.com/office/powerpoint/2010/main">
    <mc:Choice Requires="p14">
      <p:transition spd="slow" p14:dur="2000" advTm="36965"/>
    </mc:Choice>
    <mc:Fallback xmlns="">
      <p:transition spd="slow" advTm="3696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26DDF-5155-915E-2B4D-AB878604A88F}"/>
            </a:ext>
          </a:extLst>
        </p:cNvPr>
        <p:cNvGrpSpPr/>
        <p:nvPr/>
      </p:nvGrpSpPr>
      <p:grpSpPr>
        <a:xfrm>
          <a:off x="0" y="0"/>
          <a:ext cx="0" cy="0"/>
          <a:chOff x="0" y="0"/>
          <a:chExt cx="0" cy="0"/>
        </a:xfrm>
      </p:grpSpPr>
      <p:sp>
        <p:nvSpPr>
          <p:cNvPr id="14" name="スライド番号プレースホルダー 4">
            <a:extLst>
              <a:ext uri="{FF2B5EF4-FFF2-40B4-BE49-F238E27FC236}">
                <a16:creationId xmlns:a16="http://schemas.microsoft.com/office/drawing/2014/main" id="{AF17A1F7-8DF2-9E79-41DE-CAB29D643D84}"/>
              </a:ext>
            </a:extLst>
          </p:cNvPr>
          <p:cNvSpPr txBox="1">
            <a:spLocks noGrp="1"/>
          </p:cNvSpPr>
          <p:nvPr/>
        </p:nvSpPr>
        <p:spPr bwMode="auto">
          <a:xfrm>
            <a:off x="9912424" y="61906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E067961-EC55-4815-9B2E-C9E7B8471E1C}" type="slidenum">
              <a:rPr kumimoji="1" lang="en-US" altLang="ja-JP" sz="3200" b="0" i="0" u="none" strike="noStrike" kern="0" cap="none" spc="0" normalizeH="0" baseline="0" noProof="0">
                <a:ln>
                  <a:noFill/>
                </a:ln>
                <a:solidFill>
                  <a:srgbClr val="000000"/>
                </a:solidFill>
                <a:effectLst/>
                <a:uLnTx/>
                <a:uFillTx/>
                <a:latin typeface="ＭＳ Ｐゴシック" charset="-128"/>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en-US" altLang="ja-JP" sz="3200" b="0" i="0" u="none" strike="noStrike" kern="0" cap="none" spc="0" normalizeH="0" baseline="0" noProof="0" dirty="0">
              <a:ln>
                <a:noFill/>
              </a:ln>
              <a:solidFill>
                <a:srgbClr val="000000"/>
              </a:solidFill>
              <a:effectLst/>
              <a:uLnTx/>
              <a:uFillTx/>
              <a:latin typeface="ＭＳ Ｐゴシック" charset="-128"/>
              <a:ea typeface="ＭＳ Ｐゴシック" charset="-128"/>
              <a:cs typeface="+mn-cs"/>
            </a:endParaRPr>
          </a:p>
        </p:txBody>
      </p:sp>
      <p:sp>
        <p:nvSpPr>
          <p:cNvPr id="4" name="テキスト ボックス 3">
            <a:extLst>
              <a:ext uri="{FF2B5EF4-FFF2-40B4-BE49-F238E27FC236}">
                <a16:creationId xmlns:a16="http://schemas.microsoft.com/office/drawing/2014/main" id="{209ECCCD-034A-25FA-D980-44B065F1FCF1}"/>
              </a:ext>
            </a:extLst>
          </p:cNvPr>
          <p:cNvSpPr txBox="1"/>
          <p:nvPr/>
        </p:nvSpPr>
        <p:spPr>
          <a:xfrm>
            <a:off x="1166566" y="791728"/>
            <a:ext cx="10277967" cy="1323439"/>
          </a:xfrm>
          <a:prstGeom prst="rect">
            <a:avLst/>
          </a:prstGeom>
          <a:noFill/>
          <a:ln w="9525">
            <a:noFill/>
            <a:prstDash val="dash"/>
          </a:ln>
        </p:spPr>
        <p:style>
          <a:lnRef idx="1">
            <a:schemeClr val="accent3"/>
          </a:lnRef>
          <a:fillRef idx="2">
            <a:schemeClr val="accent3"/>
          </a:fillRef>
          <a:effectRef idx="1">
            <a:schemeClr val="accent3"/>
          </a:effectRef>
          <a:fontRef idx="minor">
            <a:schemeClr val="dk1"/>
          </a:fontRef>
        </p:style>
        <p:txBody>
          <a:bodyPr wrap="square">
            <a:spAutoFit/>
          </a:bodyPr>
          <a:lstStyle/>
          <a:p>
            <a:pPr marL="180975" indent="-180975" defTabSz="457200">
              <a:buFont typeface="Arial" panose="020B0604020202020204" pitchFamily="34" charset="0"/>
              <a:buChar char="•"/>
              <a:defRPr/>
            </a:pPr>
            <a:r>
              <a:rPr kumimoji="0" lang="ja-JP" altLang="en-US" b="1" i="0" u="none" strike="noStrike" kern="1200" cap="none" spc="0" normalizeH="0" baseline="0" noProof="0" dirty="0">
                <a:ln>
                  <a:noFill/>
                </a:ln>
                <a:solidFill>
                  <a:schemeClr val="tx2"/>
                </a:solidFill>
                <a:effectLst/>
                <a:uLnTx/>
                <a:uFillTx/>
                <a:latin typeface="+mn-ea"/>
                <a:cs typeface="+mn-cs"/>
              </a:rPr>
              <a:t>「</a:t>
            </a:r>
            <a:r>
              <a:rPr kumimoji="0" lang="en-US" altLang="ja-JP" b="1" i="0" u="none" strike="noStrike" kern="1200" cap="none" spc="0" normalizeH="0" baseline="0" noProof="0" dirty="0">
                <a:ln>
                  <a:noFill/>
                </a:ln>
                <a:solidFill>
                  <a:schemeClr val="tx2"/>
                </a:solidFill>
                <a:effectLst/>
                <a:uLnTx/>
                <a:uFillTx/>
                <a:latin typeface="+mn-ea"/>
                <a:cs typeface="+mn-cs"/>
              </a:rPr>
              <a:t>40</a:t>
            </a:r>
            <a:r>
              <a:rPr kumimoji="0" lang="ja-JP" altLang="en-US" b="1" i="0" u="none" strike="noStrike" kern="1200" cap="none" spc="0" normalizeH="0" baseline="0" noProof="0" dirty="0">
                <a:ln>
                  <a:noFill/>
                </a:ln>
                <a:solidFill>
                  <a:schemeClr val="tx2"/>
                </a:solidFill>
                <a:effectLst/>
                <a:uLnTx/>
                <a:uFillTx/>
                <a:latin typeface="+mn-ea"/>
                <a:cs typeface="+mn-cs"/>
              </a:rPr>
              <a:t>歳未満の勤務医師」や、「</a:t>
            </a:r>
            <a:r>
              <a:rPr kumimoji="0" lang="ja-JP" altLang="en-US" b="1" i="0" u="heavy" strike="noStrike" kern="1200" cap="none" spc="0" normalizeH="0" noProof="0" dirty="0">
                <a:ln>
                  <a:noFill/>
                </a:ln>
                <a:solidFill>
                  <a:schemeClr val="tx2"/>
                </a:solidFill>
                <a:effectLst/>
                <a:uLnTx/>
                <a:uFill>
                  <a:solidFill>
                    <a:srgbClr val="FF0000"/>
                  </a:solidFill>
                </a:uFill>
                <a:latin typeface="+mn-ea"/>
                <a:cs typeface="+mn-cs"/>
              </a:rPr>
              <a:t>専ら事務のみを担当している</a:t>
            </a:r>
            <a:r>
              <a:rPr kumimoji="0" lang="ja-JP" altLang="en-US" b="1" i="0" u="none" strike="noStrike" kern="1200" cap="none" spc="0" normalizeH="0" baseline="0" noProof="0" dirty="0">
                <a:ln>
                  <a:noFill/>
                </a:ln>
                <a:solidFill>
                  <a:schemeClr val="tx2"/>
                </a:solidFill>
                <a:effectLst/>
                <a:uLnTx/>
                <a:uFillTx/>
                <a:latin typeface="+mn-ea"/>
                <a:cs typeface="+mn-cs"/>
              </a:rPr>
              <a:t>事務職員」が在籍している場合は、その人数、基本給等総額、賃金改善実績額を、</a:t>
            </a:r>
            <a:r>
              <a:rPr kumimoji="0" lang="ja-JP" altLang="en-US" b="1" i="0" u="wavyHeavy" strike="noStrike" kern="1200" cap="none" spc="0" normalizeH="0" noProof="0" dirty="0">
                <a:ln>
                  <a:noFill/>
                </a:ln>
                <a:solidFill>
                  <a:srgbClr val="FF0000"/>
                </a:solidFill>
                <a:effectLst/>
                <a:uLnTx/>
                <a:uFillTx/>
                <a:latin typeface="+mn-ea"/>
                <a:cs typeface="+mn-cs"/>
              </a:rPr>
              <a:t>賃上げの有無に関わらず</a:t>
            </a:r>
            <a:r>
              <a:rPr kumimoji="0" lang="ja-JP" altLang="en-US" b="1" i="0" u="none" strike="noStrike" kern="1200" cap="none" spc="0" normalizeH="0" baseline="0" noProof="0" dirty="0">
                <a:ln>
                  <a:noFill/>
                </a:ln>
                <a:solidFill>
                  <a:schemeClr val="tx2"/>
                </a:solidFill>
                <a:effectLst/>
                <a:uLnTx/>
                <a:uFillTx/>
                <a:latin typeface="+mn-ea"/>
                <a:cs typeface="+mn-cs"/>
              </a:rPr>
              <a:t>記載します</a:t>
            </a:r>
            <a:endParaRPr kumimoji="0" lang="en-US" altLang="ja-JP" b="1" i="0" u="none" strike="noStrike" kern="1200" cap="none" spc="0" normalizeH="0" baseline="0" noProof="0" dirty="0">
              <a:ln>
                <a:noFill/>
              </a:ln>
              <a:solidFill>
                <a:schemeClr val="tx2"/>
              </a:solidFill>
              <a:effectLst/>
              <a:uLnTx/>
              <a:uFillTx/>
              <a:latin typeface="+mn-ea"/>
              <a:cs typeface="+mn-cs"/>
            </a:endParaRPr>
          </a:p>
          <a:p>
            <a:pPr marL="180975" indent="-180975" defTabSz="457200">
              <a:buFont typeface="Arial" panose="020B0604020202020204" pitchFamily="34" charset="0"/>
              <a:buChar char="•"/>
              <a:defRPr/>
            </a:pPr>
            <a:endParaRPr kumimoji="0" lang="en-US" altLang="ja-JP" sz="800" b="1" i="0" u="none" strike="noStrike" kern="1200" cap="none" spc="0" normalizeH="0" baseline="0" noProof="0" dirty="0">
              <a:ln>
                <a:noFill/>
              </a:ln>
              <a:solidFill>
                <a:schemeClr val="tx2"/>
              </a:solidFill>
              <a:effectLst/>
              <a:uLnTx/>
              <a:uFillTx/>
              <a:latin typeface="+mn-ea"/>
              <a:cs typeface="+mn-cs"/>
            </a:endParaRPr>
          </a:p>
          <a:p>
            <a:pPr marL="180975" marR="0" lvl="0" indent="-180975"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b="1" dirty="0">
                <a:solidFill>
                  <a:schemeClr val="tx2"/>
                </a:solidFill>
                <a:latin typeface="+mn-ea"/>
              </a:rPr>
              <a:t>令和６年度にベースアップ評価料の算定を開始した月（１か月分）の人数、</a:t>
            </a:r>
            <a:r>
              <a:rPr kumimoji="0" lang="ja-JP" altLang="en-US" b="1" i="0" u="none" strike="noStrike" kern="1200" cap="none" spc="0" normalizeH="0" baseline="0" noProof="0" dirty="0">
                <a:ln>
                  <a:noFill/>
                </a:ln>
                <a:solidFill>
                  <a:schemeClr val="tx2"/>
                </a:solidFill>
                <a:effectLst/>
                <a:uLnTx/>
                <a:uFillTx/>
                <a:latin typeface="+mn-ea"/>
                <a:cs typeface="+mn-cs"/>
              </a:rPr>
              <a:t>基本給等総額、賃金改善実績額</a:t>
            </a:r>
            <a:r>
              <a:rPr lang="ja-JP" altLang="en-US" b="1" dirty="0">
                <a:solidFill>
                  <a:schemeClr val="tx2"/>
                </a:solidFill>
                <a:latin typeface="+mn-ea"/>
              </a:rPr>
              <a:t>を記載します</a:t>
            </a:r>
            <a:endParaRPr lang="en-US" altLang="ja-JP" b="1" dirty="0">
              <a:solidFill>
                <a:schemeClr val="tx2"/>
              </a:solidFill>
              <a:latin typeface="+mn-ea"/>
            </a:endParaRPr>
          </a:p>
        </p:txBody>
      </p:sp>
      <p:sp>
        <p:nvSpPr>
          <p:cNvPr id="5" name="矢印: 右 4">
            <a:extLst>
              <a:ext uri="{FF2B5EF4-FFF2-40B4-BE49-F238E27FC236}">
                <a16:creationId xmlns:a16="http://schemas.microsoft.com/office/drawing/2014/main" id="{A450D840-6985-699E-CDD9-D2C947B7AF7F}"/>
              </a:ext>
            </a:extLst>
          </p:cNvPr>
          <p:cNvSpPr/>
          <p:nvPr/>
        </p:nvSpPr>
        <p:spPr>
          <a:xfrm rot="10800000">
            <a:off x="8570817" y="5414894"/>
            <a:ext cx="1090561" cy="270114"/>
          </a:xfrm>
          <a:prstGeom prst="rightArrow">
            <a:avLst/>
          </a:prstGeom>
          <a:solidFill>
            <a:schemeClr val="accent4">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ＭＳ Ｐゴシック"/>
              <a:cs typeface="+mn-cs"/>
            </a:endParaRPr>
          </a:p>
        </p:txBody>
      </p:sp>
      <p:sp>
        <p:nvSpPr>
          <p:cNvPr id="7" name="テキスト ボックス 6">
            <a:extLst>
              <a:ext uri="{FF2B5EF4-FFF2-40B4-BE49-F238E27FC236}">
                <a16:creationId xmlns:a16="http://schemas.microsoft.com/office/drawing/2014/main" id="{027CC9F1-5624-301E-37CE-B3398207D6C3}"/>
              </a:ext>
            </a:extLst>
          </p:cNvPr>
          <p:cNvSpPr txBox="1"/>
          <p:nvPr/>
        </p:nvSpPr>
        <p:spPr>
          <a:xfrm>
            <a:off x="8854864" y="4699356"/>
            <a:ext cx="2746586" cy="1229888"/>
          </a:xfrm>
          <a:prstGeom prst="rect">
            <a:avLst/>
          </a:prstGeom>
          <a:solidFill>
            <a:schemeClr val="accent4">
              <a:lumMod val="20000"/>
              <a:lumOff val="80000"/>
            </a:schemeClr>
          </a:solidFill>
          <a:ln w="19050">
            <a:solidFill>
              <a:schemeClr val="tx1"/>
            </a:solidFill>
          </a:ln>
        </p:spPr>
        <p:txBody>
          <a:bodyPr wrap="square" rtlCol="0">
            <a:spAutoFit/>
          </a:bodyPr>
          <a:lstStyle/>
          <a:p>
            <a:pPr marL="87313" defTabSz="457200">
              <a:lnSpc>
                <a:spcPct val="120000"/>
              </a:lnSpc>
              <a:spcBef>
                <a:spcPts val="0"/>
              </a:spcBef>
              <a:defRPr/>
            </a:pPr>
            <a:r>
              <a:rPr lang="ja-JP" altLang="en-US" sz="1600" b="1" dirty="0">
                <a:latin typeface="BIZ UDPゴシック" panose="020B0400000000000000" pitchFamily="50" charset="-128"/>
                <a:ea typeface="BIZ UDPゴシック" panose="020B0400000000000000" pitchFamily="50" charset="-128"/>
              </a:rPr>
              <a:t>最後に「日付」と「開設者名」を記載することで</a:t>
            </a:r>
            <a:endParaRPr lang="en-US" altLang="ja-JP" sz="1600" b="1" dirty="0">
              <a:latin typeface="BIZ UDPゴシック" panose="020B0400000000000000" pitchFamily="50" charset="-128"/>
              <a:ea typeface="BIZ UDPゴシック" panose="020B0400000000000000" pitchFamily="50" charset="-128"/>
            </a:endParaRPr>
          </a:p>
          <a:p>
            <a:pPr marL="87313" defTabSz="457200">
              <a:lnSpc>
                <a:spcPct val="120000"/>
              </a:lnSpc>
              <a:spcBef>
                <a:spcPts val="0"/>
              </a:spcBef>
              <a:defRPr/>
            </a:pPr>
            <a:r>
              <a:rPr lang="ja-JP" altLang="en-US" sz="1600" b="1" dirty="0">
                <a:latin typeface="BIZ UDPゴシック" panose="020B0400000000000000" pitchFamily="50" charset="-128"/>
                <a:ea typeface="BIZ UDPゴシック" panose="020B0400000000000000" pitchFamily="50" charset="-128"/>
              </a:rPr>
              <a:t>「賃金改善実績報告書」の</a:t>
            </a:r>
            <a:endParaRPr lang="en-US" altLang="ja-JP" sz="1600" b="1" dirty="0">
              <a:latin typeface="BIZ UDPゴシック" panose="020B0400000000000000" pitchFamily="50" charset="-128"/>
              <a:ea typeface="BIZ UDPゴシック" panose="020B0400000000000000" pitchFamily="50" charset="-128"/>
            </a:endParaRPr>
          </a:p>
          <a:p>
            <a:pPr marL="87313" defTabSz="457200">
              <a:lnSpc>
                <a:spcPct val="120000"/>
              </a:lnSpc>
              <a:spcBef>
                <a:spcPts val="0"/>
              </a:spcBef>
              <a:defRPr/>
            </a:pPr>
            <a:r>
              <a:rPr lang="ja-JP" altLang="en-US" sz="1600" b="1" dirty="0">
                <a:latin typeface="BIZ UDPゴシック" panose="020B0400000000000000" pitchFamily="50" charset="-128"/>
                <a:ea typeface="BIZ UDPゴシック" panose="020B0400000000000000" pitchFamily="50" charset="-128"/>
              </a:rPr>
              <a:t>作成は終了です</a:t>
            </a:r>
          </a:p>
        </p:txBody>
      </p:sp>
      <p:sp>
        <p:nvSpPr>
          <p:cNvPr id="10" name="矢印: 右 9">
            <a:extLst>
              <a:ext uri="{FF2B5EF4-FFF2-40B4-BE49-F238E27FC236}">
                <a16:creationId xmlns:a16="http://schemas.microsoft.com/office/drawing/2014/main" id="{CF52ACE1-6544-AF97-6ED2-A5432BC50AB5}"/>
              </a:ext>
            </a:extLst>
          </p:cNvPr>
          <p:cNvSpPr/>
          <p:nvPr/>
        </p:nvSpPr>
        <p:spPr>
          <a:xfrm rot="10800000">
            <a:off x="8557561" y="3461703"/>
            <a:ext cx="1090561" cy="270114"/>
          </a:xfrm>
          <a:prstGeom prst="rightArrow">
            <a:avLst/>
          </a:prstGeom>
          <a:solidFill>
            <a:schemeClr val="accent4">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ＭＳ Ｐゴシック"/>
              <a:cs typeface="+mn-cs"/>
            </a:endParaRPr>
          </a:p>
        </p:txBody>
      </p:sp>
      <p:sp>
        <p:nvSpPr>
          <p:cNvPr id="11" name="テキスト ボックス 10">
            <a:extLst>
              <a:ext uri="{FF2B5EF4-FFF2-40B4-BE49-F238E27FC236}">
                <a16:creationId xmlns:a16="http://schemas.microsoft.com/office/drawing/2014/main" id="{6B1C58CE-42E2-94C5-3FB5-1DFCE5B77653}"/>
              </a:ext>
            </a:extLst>
          </p:cNvPr>
          <p:cNvSpPr txBox="1"/>
          <p:nvPr/>
        </p:nvSpPr>
        <p:spPr>
          <a:xfrm>
            <a:off x="8854864" y="2970843"/>
            <a:ext cx="2746586" cy="934423"/>
          </a:xfrm>
          <a:prstGeom prst="rect">
            <a:avLst/>
          </a:prstGeom>
          <a:solidFill>
            <a:schemeClr val="accent4">
              <a:lumMod val="20000"/>
              <a:lumOff val="80000"/>
            </a:schemeClr>
          </a:solidFill>
          <a:ln w="19050">
            <a:solidFill>
              <a:schemeClr val="tx1"/>
            </a:solidFill>
          </a:ln>
        </p:spPr>
        <p:txBody>
          <a:bodyPr wrap="square" rtlCol="0">
            <a:spAutoFit/>
          </a:bodyPr>
          <a:lstStyle/>
          <a:p>
            <a:pPr marL="87313" defTabSz="457200">
              <a:lnSpc>
                <a:spcPct val="120000"/>
              </a:lnSpc>
              <a:spcBef>
                <a:spcPts val="0"/>
              </a:spcBef>
              <a:defRPr/>
            </a:pPr>
            <a:r>
              <a:rPr lang="ja-JP" altLang="en-US" sz="1600" b="1" dirty="0">
                <a:latin typeface="BIZ UDPゴシック" panose="020B0400000000000000" pitchFamily="50" charset="-128"/>
                <a:ea typeface="BIZ UDPゴシック" panose="020B0400000000000000" pitchFamily="50" charset="-128"/>
              </a:rPr>
              <a:t>賃上げを行っていない場合、賃金改善実績額は「０円」と記載します</a:t>
            </a:r>
          </a:p>
        </p:txBody>
      </p:sp>
      <p:pic>
        <p:nvPicPr>
          <p:cNvPr id="8" name="図 7">
            <a:extLst>
              <a:ext uri="{FF2B5EF4-FFF2-40B4-BE49-F238E27FC236}">
                <a16:creationId xmlns:a16="http://schemas.microsoft.com/office/drawing/2014/main" id="{BF7529B8-A3AE-FB50-69E0-BB59048ACACA}"/>
              </a:ext>
            </a:extLst>
          </p:cNvPr>
          <p:cNvPicPr>
            <a:picLocks noChangeAspect="1"/>
          </p:cNvPicPr>
          <p:nvPr/>
        </p:nvPicPr>
        <p:blipFill>
          <a:blip r:embed="rId2"/>
          <a:stretch>
            <a:fillRect/>
          </a:stretch>
        </p:blipFill>
        <p:spPr>
          <a:xfrm>
            <a:off x="577294" y="2756256"/>
            <a:ext cx="7980267" cy="3020976"/>
          </a:xfrm>
          <a:prstGeom prst="rect">
            <a:avLst/>
          </a:prstGeom>
          <a:ln>
            <a:solidFill>
              <a:schemeClr val="accent1"/>
            </a:solidFill>
          </a:ln>
        </p:spPr>
      </p:pic>
    </p:spTree>
    <p:extLst>
      <p:ext uri="{BB962C8B-B14F-4D97-AF65-F5344CB8AC3E}">
        <p14:creationId xmlns:p14="http://schemas.microsoft.com/office/powerpoint/2010/main" val="998479438"/>
      </p:ext>
    </p:extLst>
  </p:cSld>
  <p:clrMapOvr>
    <a:masterClrMapping/>
  </p:clrMapOvr>
  <mc:AlternateContent xmlns:mc="http://schemas.openxmlformats.org/markup-compatibility/2006" xmlns:p14="http://schemas.microsoft.com/office/powerpoint/2010/main">
    <mc:Choice Requires="p14">
      <p:transition spd="slow" p14:dur="2000" advTm="36965"/>
    </mc:Choice>
    <mc:Fallback xmlns="">
      <p:transition spd="slow" advTm="36965"/>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0F272-E9EA-3FB9-017E-3242133ABC3A}"/>
            </a:ext>
          </a:extLst>
        </p:cNvPr>
        <p:cNvGrpSpPr/>
        <p:nvPr/>
      </p:nvGrpSpPr>
      <p:grpSpPr>
        <a:xfrm>
          <a:off x="0" y="0"/>
          <a:ext cx="0" cy="0"/>
          <a:chOff x="0" y="0"/>
          <a:chExt cx="0" cy="0"/>
        </a:xfrm>
      </p:grpSpPr>
      <p:sp>
        <p:nvSpPr>
          <p:cNvPr id="14" name="スライド番号プレースホルダー 4">
            <a:extLst>
              <a:ext uri="{FF2B5EF4-FFF2-40B4-BE49-F238E27FC236}">
                <a16:creationId xmlns:a16="http://schemas.microsoft.com/office/drawing/2014/main" id="{EA0EDC72-A325-E5FA-965A-B498141439FB}"/>
              </a:ext>
            </a:extLst>
          </p:cNvPr>
          <p:cNvSpPr txBox="1">
            <a:spLocks noGrp="1"/>
          </p:cNvSpPr>
          <p:nvPr/>
        </p:nvSpPr>
        <p:spPr bwMode="auto">
          <a:xfrm>
            <a:off x="9912424" y="61906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E067961-EC55-4815-9B2E-C9E7B8471E1C}" type="slidenum">
              <a:rPr kumimoji="1" lang="en-US" altLang="ja-JP" sz="3200" b="0" i="0" u="none" strike="noStrike" kern="0" cap="none" spc="0" normalizeH="0" baseline="0" noProof="0">
                <a:ln>
                  <a:noFill/>
                </a:ln>
                <a:solidFill>
                  <a:srgbClr val="000000"/>
                </a:solidFill>
                <a:effectLst/>
                <a:uLnTx/>
                <a:uFillTx/>
                <a:latin typeface="ＭＳ Ｐゴシック" charset="-128"/>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en-US" altLang="ja-JP" sz="3200" b="0" i="0" u="none" strike="noStrike" kern="0" cap="none" spc="0" normalizeH="0" baseline="0" noProof="0" dirty="0">
              <a:ln>
                <a:noFill/>
              </a:ln>
              <a:solidFill>
                <a:srgbClr val="000000"/>
              </a:solidFill>
              <a:effectLst/>
              <a:uLnTx/>
              <a:uFillTx/>
              <a:latin typeface="ＭＳ Ｐゴシック" charset="-128"/>
              <a:ea typeface="ＭＳ Ｐゴシック" charset="-128"/>
              <a:cs typeface="+mn-cs"/>
            </a:endParaRPr>
          </a:p>
        </p:txBody>
      </p:sp>
      <p:sp>
        <p:nvSpPr>
          <p:cNvPr id="2" name="テキスト ボックス 1">
            <a:extLst>
              <a:ext uri="{FF2B5EF4-FFF2-40B4-BE49-F238E27FC236}">
                <a16:creationId xmlns:a16="http://schemas.microsoft.com/office/drawing/2014/main" id="{19BF4858-D40C-F981-D10A-4F4FC49A73D0}"/>
              </a:ext>
            </a:extLst>
          </p:cNvPr>
          <p:cNvSpPr txBox="1"/>
          <p:nvPr/>
        </p:nvSpPr>
        <p:spPr>
          <a:xfrm>
            <a:off x="0" y="0"/>
            <a:ext cx="12206995" cy="646331"/>
          </a:xfrm>
          <a:prstGeom prst="rect">
            <a:avLst/>
          </a:prstGeom>
          <a:solidFill>
            <a:schemeClr val="accent2"/>
          </a:solidFill>
          <a:ln w="19050" cap="flat" cmpd="sng" algn="ctr">
            <a:noFill/>
            <a:prstDash val="solid"/>
            <a:miter lim="800000"/>
          </a:ln>
          <a:effectLst/>
        </p:spPr>
        <p:txBody>
          <a:bodyPr wrap="square" rtlCol="0">
            <a:spAutoFit/>
          </a:bodyPr>
          <a:lstStyle/>
          <a:p>
            <a:pPr marL="0" marR="0" lvl="0" indent="0" algn="ctr" defTabSz="417909" rtl="0" eaLnBrk="1" fontAlgn="auto" latinLnBrk="0" hangingPunct="1">
              <a:lnSpc>
                <a:spcPct val="100000"/>
              </a:lnSpc>
              <a:spcBef>
                <a:spcPts val="0"/>
              </a:spcBef>
              <a:spcAft>
                <a:spcPts val="0"/>
              </a:spcAft>
              <a:buClrTx/>
              <a:buSzTx/>
              <a:buFontTx/>
              <a:buNone/>
              <a:tabLst/>
              <a:defRPr/>
            </a:pPr>
            <a:r>
              <a:rPr kumimoji="0" lang="ja-JP" altLang="en-US" sz="3600" b="1" i="0" u="none" strike="noStrike" kern="100" cap="none" spc="0" normalizeH="0" baseline="0" noProof="0" dirty="0">
                <a:ln w="0"/>
                <a:solidFill>
                  <a:prstClr val="white"/>
                </a:solidFill>
                <a:effectLst>
                  <a:outerShdw blurRad="38100" dist="19050" dir="2700000" algn="tl" rotWithShape="0">
                    <a:prstClr val="black">
                      <a:alpha val="40000"/>
                    </a:prstClr>
                  </a:outerShdw>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３</a:t>
            </a:r>
            <a:r>
              <a:rPr kumimoji="0" lang="en-US" altLang="ja-JP" sz="3600" b="1" i="0" u="none" strike="noStrike" kern="100" cap="none" spc="0" normalizeH="0" baseline="0" noProof="0" dirty="0">
                <a:ln w="0"/>
                <a:solidFill>
                  <a:prstClr val="white"/>
                </a:solidFill>
                <a:effectLst>
                  <a:outerShdw blurRad="38100" dist="19050" dir="2700000" algn="tl" rotWithShape="0">
                    <a:prstClr val="black">
                      <a:alpha val="40000"/>
                    </a:prstClr>
                  </a:outerShdw>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a:t>
            </a:r>
            <a:r>
              <a:rPr kumimoji="0" lang="ja-JP" altLang="en-US" sz="3600" b="1" i="0" u="none" strike="noStrike" kern="100" cap="none" spc="0" normalizeH="0" baseline="0" noProof="0" dirty="0">
                <a:ln w="0"/>
                <a:solidFill>
                  <a:prstClr val="white"/>
                </a:solidFill>
                <a:effectLst>
                  <a:outerShdw blurRad="38100" dist="19050" dir="2700000" algn="tl" rotWithShape="0">
                    <a:prstClr val="black">
                      <a:alpha val="40000"/>
                    </a:prstClr>
                  </a:outerShdw>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「賃金改善実績報告書」の提出方法</a:t>
            </a:r>
          </a:p>
        </p:txBody>
      </p:sp>
      <p:pic>
        <p:nvPicPr>
          <p:cNvPr id="7" name="図 6">
            <a:extLst>
              <a:ext uri="{FF2B5EF4-FFF2-40B4-BE49-F238E27FC236}">
                <a16:creationId xmlns:a16="http://schemas.microsoft.com/office/drawing/2014/main" id="{83FE1A5A-95F1-B6B3-E7F6-DF1E07CADA7E}"/>
              </a:ext>
            </a:extLst>
          </p:cNvPr>
          <p:cNvPicPr>
            <a:picLocks noChangeAspect="1"/>
          </p:cNvPicPr>
          <p:nvPr/>
        </p:nvPicPr>
        <p:blipFill>
          <a:blip r:embed="rId2"/>
          <a:srcRect r="4847" b="15370"/>
          <a:stretch/>
        </p:blipFill>
        <p:spPr>
          <a:xfrm>
            <a:off x="416278" y="1037926"/>
            <a:ext cx="11374438" cy="1781474"/>
          </a:xfrm>
          <a:prstGeom prst="rect">
            <a:avLst/>
          </a:prstGeom>
        </p:spPr>
      </p:pic>
      <p:sp>
        <p:nvSpPr>
          <p:cNvPr id="8" name="タイトル 3">
            <a:extLst>
              <a:ext uri="{FF2B5EF4-FFF2-40B4-BE49-F238E27FC236}">
                <a16:creationId xmlns:a16="http://schemas.microsoft.com/office/drawing/2014/main" id="{6BA55040-DA60-E850-0DAB-B156D6A8B758}"/>
              </a:ext>
            </a:extLst>
          </p:cNvPr>
          <p:cNvSpPr txBox="1">
            <a:spLocks/>
          </p:cNvSpPr>
          <p:nvPr/>
        </p:nvSpPr>
        <p:spPr>
          <a:xfrm>
            <a:off x="145976" y="3673937"/>
            <a:ext cx="11874500" cy="2949588"/>
          </a:xfrm>
          <a:prstGeom prst="rect">
            <a:avLst/>
          </a:prstGeom>
          <a:noFill/>
          <a:ln w="12700">
            <a:noFill/>
            <a:prstDash val="sysDot"/>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542925" indent="-266700" defTabSz="457200">
              <a:lnSpc>
                <a:spcPct val="120000"/>
              </a:lnSpc>
              <a:spcBef>
                <a:spcPts val="0"/>
              </a:spcBef>
              <a:buFont typeface="Arial" panose="020B0604020202020204" pitchFamily="34" charset="0"/>
              <a:buChar char="•"/>
              <a:defRPr/>
            </a:pPr>
            <a:r>
              <a:rPr lang="ja-JP" altLang="en-US" sz="2000" b="1" dirty="0">
                <a:solidFill>
                  <a:schemeClr val="tx2"/>
                </a:solidFill>
                <a:latin typeface="BIZ UDPゴシック" panose="020B0400000000000000" pitchFamily="50" charset="-128"/>
                <a:ea typeface="BIZ UDPゴシック" panose="020B0400000000000000" pitchFamily="50" charset="-128"/>
              </a:rPr>
              <a:t>基本情報を入力する際に、医療機関が所在する都道府県を選択すると、提出先となる厚生局のメールアドレスが</a:t>
            </a:r>
            <a:r>
              <a:rPr lang="ja-JP" altLang="en-US" sz="2000" b="1" dirty="0">
                <a:solidFill>
                  <a:srgbClr val="FF0000"/>
                </a:solidFill>
                <a:latin typeface="BIZ UDPゴシック" panose="020B0400000000000000" pitchFamily="50" charset="-128"/>
                <a:ea typeface="BIZ UDPゴシック" panose="020B0400000000000000" pitchFamily="50" charset="-128"/>
              </a:rPr>
              <a:t>欄外に表示されます</a:t>
            </a:r>
            <a:r>
              <a:rPr lang="ja-JP" altLang="en-US" sz="2000" b="1" dirty="0">
                <a:solidFill>
                  <a:schemeClr val="tx2"/>
                </a:solidFill>
                <a:latin typeface="BIZ UDPゴシック" panose="020B0400000000000000" pitchFamily="50" charset="-128"/>
                <a:ea typeface="BIZ UDPゴシック" panose="020B0400000000000000" pitchFamily="50" charset="-128"/>
              </a:rPr>
              <a:t>ので、このメールアドレスにメールで提出します</a:t>
            </a:r>
            <a:endParaRPr lang="en-US" altLang="ja-JP" sz="2000" b="1" dirty="0">
              <a:solidFill>
                <a:schemeClr val="tx2"/>
              </a:solidFill>
              <a:latin typeface="BIZ UDPゴシック" panose="020B0400000000000000" pitchFamily="50" charset="-128"/>
              <a:ea typeface="BIZ UDPゴシック" panose="020B0400000000000000" pitchFamily="50" charset="-128"/>
            </a:endParaRPr>
          </a:p>
          <a:p>
            <a:pPr marL="542925" indent="-266700" defTabSz="457200">
              <a:lnSpc>
                <a:spcPct val="120000"/>
              </a:lnSpc>
              <a:spcBef>
                <a:spcPts val="0"/>
              </a:spcBef>
              <a:buFont typeface="Arial" panose="020B0604020202020204" pitchFamily="34" charset="0"/>
              <a:buChar char="•"/>
              <a:defRPr/>
            </a:pPr>
            <a:endParaRPr lang="en-US" altLang="ja-JP" sz="800" b="1" dirty="0">
              <a:solidFill>
                <a:schemeClr val="tx2"/>
              </a:solidFill>
              <a:latin typeface="BIZ UDPゴシック" panose="020B0400000000000000" pitchFamily="50" charset="-128"/>
              <a:ea typeface="BIZ UDPゴシック" panose="020B0400000000000000" pitchFamily="50" charset="-128"/>
            </a:endParaRPr>
          </a:p>
          <a:p>
            <a:pPr marL="542925" indent="-266700" defTabSz="457200">
              <a:lnSpc>
                <a:spcPct val="120000"/>
              </a:lnSpc>
              <a:spcBef>
                <a:spcPts val="0"/>
              </a:spcBef>
              <a:buFont typeface="Arial" panose="020B0604020202020204" pitchFamily="34" charset="0"/>
              <a:buChar char="•"/>
              <a:defRPr/>
            </a:pPr>
            <a:r>
              <a:rPr lang="ja-JP" altLang="en-US" sz="2000" b="1" dirty="0">
                <a:solidFill>
                  <a:schemeClr val="tx2"/>
                </a:solidFill>
                <a:latin typeface="BIZ UDPゴシック" panose="020B0400000000000000" pitchFamily="50" charset="-128"/>
                <a:ea typeface="BIZ UDPゴシック" panose="020B0400000000000000" pitchFamily="50" charset="-128"/>
              </a:rPr>
              <a:t>メール提出時、メールに添付する</a:t>
            </a:r>
            <a:r>
              <a:rPr lang="en-US" altLang="ja-JP" sz="2000" b="1" dirty="0">
                <a:solidFill>
                  <a:schemeClr val="tx2"/>
                </a:solidFill>
                <a:latin typeface="BIZ UDPゴシック" panose="020B0400000000000000" pitchFamily="50" charset="-128"/>
                <a:ea typeface="BIZ UDPゴシック" panose="020B0400000000000000" pitchFamily="50" charset="-128"/>
              </a:rPr>
              <a:t>Excel</a:t>
            </a:r>
            <a:r>
              <a:rPr lang="ja-JP" altLang="en-US" sz="2000" b="1" dirty="0">
                <a:solidFill>
                  <a:schemeClr val="tx2"/>
                </a:solidFill>
                <a:latin typeface="BIZ UDPゴシック" panose="020B0400000000000000" pitchFamily="50" charset="-128"/>
                <a:ea typeface="BIZ UDPゴシック" panose="020B0400000000000000" pitchFamily="50" charset="-128"/>
              </a:rPr>
              <a:t>ファイルのファイル名に医療機関コードを記入します</a:t>
            </a:r>
            <a:endParaRPr lang="en-US" altLang="ja-JP" sz="2000" b="1" dirty="0">
              <a:solidFill>
                <a:schemeClr val="tx2"/>
              </a:solidFill>
              <a:latin typeface="BIZ UDPゴシック" panose="020B0400000000000000" pitchFamily="50" charset="-128"/>
              <a:ea typeface="BIZ UDPゴシック" panose="020B0400000000000000" pitchFamily="50" charset="-128"/>
            </a:endParaRPr>
          </a:p>
          <a:p>
            <a:pPr marL="276225" defTabSz="457200">
              <a:lnSpc>
                <a:spcPct val="120000"/>
              </a:lnSpc>
              <a:spcBef>
                <a:spcPts val="0"/>
              </a:spcBef>
              <a:defRPr/>
            </a:pPr>
            <a:r>
              <a:rPr lang="ja-JP" altLang="en-US" sz="2000" b="1" dirty="0">
                <a:solidFill>
                  <a:schemeClr val="tx2"/>
                </a:solidFill>
                <a:latin typeface="BIZ UDPゴシック" panose="020B0400000000000000" pitchFamily="50" charset="-128"/>
                <a:ea typeface="BIZ UDPゴシック" panose="020B0400000000000000" pitchFamily="50" charset="-128"/>
              </a:rPr>
              <a:t>　　（例：</a:t>
            </a:r>
            <a:r>
              <a:rPr lang="en-US" altLang="ja-JP" sz="2000" b="1" dirty="0">
                <a:solidFill>
                  <a:schemeClr val="tx2"/>
                </a:solidFill>
                <a:uFill>
                  <a:solidFill>
                    <a:srgbClr val="FF0000"/>
                  </a:solidFill>
                </a:uFill>
                <a:latin typeface="BIZ UDPゴシック" panose="020B0400000000000000" pitchFamily="50" charset="-128"/>
                <a:ea typeface="BIZ UDPゴシック" panose="020B0400000000000000" pitchFamily="50" charset="-128"/>
              </a:rPr>
              <a:t>1234567</a:t>
            </a:r>
            <a:r>
              <a:rPr lang="ja-JP" altLang="en-US" sz="2000" b="1" dirty="0">
                <a:solidFill>
                  <a:schemeClr val="tx2"/>
                </a:solidFill>
                <a:latin typeface="BIZ UDPゴシック" panose="020B0400000000000000" pitchFamily="50" charset="-128"/>
                <a:ea typeface="BIZ UDPゴシック" panose="020B0400000000000000" pitchFamily="50" charset="-128"/>
              </a:rPr>
              <a:t>＿ベースアップ評価料報告書）</a:t>
            </a:r>
            <a:endParaRPr lang="en-US" altLang="ja-JP" sz="2000" b="1" dirty="0">
              <a:solidFill>
                <a:schemeClr val="tx2"/>
              </a:solidFill>
              <a:latin typeface="BIZ UDPゴシック" panose="020B0400000000000000" pitchFamily="50" charset="-128"/>
              <a:ea typeface="BIZ UDPゴシック" panose="020B0400000000000000" pitchFamily="50" charset="-128"/>
            </a:endParaRPr>
          </a:p>
          <a:p>
            <a:pPr marL="276225" defTabSz="457200">
              <a:lnSpc>
                <a:spcPct val="120000"/>
              </a:lnSpc>
              <a:spcBef>
                <a:spcPts val="0"/>
              </a:spcBef>
              <a:defRPr/>
            </a:pPr>
            <a:r>
              <a:rPr lang="ja-JP" altLang="en-US" sz="1100" b="1" dirty="0">
                <a:solidFill>
                  <a:schemeClr val="tx2"/>
                </a:solidFill>
                <a:latin typeface="BIZ UDPゴシック" panose="020B0400000000000000" pitchFamily="50" charset="-128"/>
                <a:ea typeface="BIZ UDPゴシック" panose="020B0400000000000000" pitchFamily="50" charset="-128"/>
              </a:rPr>
              <a:t>　　　　　　　　　</a:t>
            </a:r>
            <a:r>
              <a:rPr lang="ja-JP" altLang="en-US" sz="1100" b="1" dirty="0">
                <a:solidFill>
                  <a:srgbClr val="FF0000"/>
                </a:solidFill>
                <a:latin typeface="BIZ UDPゴシック" panose="020B0400000000000000" pitchFamily="50" charset="-128"/>
                <a:ea typeface="BIZ UDPゴシック" panose="020B0400000000000000" pitchFamily="50" charset="-128"/>
              </a:rPr>
              <a:t>　</a:t>
            </a:r>
            <a:r>
              <a:rPr lang="en-US" altLang="ja-JP" sz="1100" b="1" dirty="0">
                <a:solidFill>
                  <a:srgbClr val="FF0000"/>
                </a:solidFill>
                <a:latin typeface="BIZ UDPゴシック" panose="020B0400000000000000" pitchFamily="50" charset="-128"/>
                <a:ea typeface="BIZ UDPゴシック" panose="020B0400000000000000" pitchFamily="50" charset="-128"/>
              </a:rPr>
              <a:t>〔 </a:t>
            </a:r>
            <a:r>
              <a:rPr lang="ja-JP" altLang="en-US" sz="1100" b="1" dirty="0">
                <a:solidFill>
                  <a:srgbClr val="FF0000"/>
                </a:solidFill>
                <a:latin typeface="BIZ UDPゴシック" panose="020B0400000000000000" pitchFamily="50" charset="-128"/>
                <a:ea typeface="BIZ UDPゴシック" panose="020B0400000000000000" pitchFamily="50" charset="-128"/>
              </a:rPr>
              <a:t>医療機関コード </a:t>
            </a:r>
            <a:r>
              <a:rPr lang="en-US" altLang="ja-JP" sz="1100" b="1" dirty="0">
                <a:solidFill>
                  <a:srgbClr val="FF0000"/>
                </a:solidFill>
                <a:latin typeface="BIZ UDPゴシック" panose="020B0400000000000000" pitchFamily="50" charset="-128"/>
                <a:ea typeface="BIZ UDPゴシック" panose="020B0400000000000000" pitchFamily="50" charset="-128"/>
              </a:rPr>
              <a:t>〕</a:t>
            </a:r>
            <a:r>
              <a:rPr lang="ja-JP" altLang="en-US" sz="1100" b="1" dirty="0">
                <a:solidFill>
                  <a:srgbClr val="FF0000"/>
                </a:solidFill>
                <a:latin typeface="BIZ UDPゴシック" panose="020B0400000000000000" pitchFamily="50" charset="-128"/>
                <a:ea typeface="BIZ UDPゴシック" panose="020B0400000000000000" pitchFamily="50" charset="-128"/>
              </a:rPr>
              <a:t>　　　　　　　　　　　　　　　　</a:t>
            </a:r>
            <a:r>
              <a:rPr lang="en-US" altLang="ja-JP" sz="1100" b="1" dirty="0">
                <a:solidFill>
                  <a:srgbClr val="FF0000"/>
                </a:solidFill>
                <a:latin typeface="BIZ UDPゴシック" panose="020B0400000000000000" pitchFamily="50" charset="-128"/>
                <a:ea typeface="BIZ UDPゴシック" panose="020B0400000000000000" pitchFamily="50" charset="-128"/>
              </a:rPr>
              <a:t>〔</a:t>
            </a:r>
            <a:r>
              <a:rPr lang="ja-JP" altLang="en-US" sz="1100" b="1" dirty="0">
                <a:solidFill>
                  <a:srgbClr val="FF0000"/>
                </a:solidFill>
                <a:latin typeface="BIZ UDPゴシック" panose="020B0400000000000000" pitchFamily="50" charset="-128"/>
                <a:ea typeface="BIZ UDPゴシック" panose="020B0400000000000000" pitchFamily="50" charset="-128"/>
              </a:rPr>
              <a:t>ファイル名</a:t>
            </a:r>
            <a:r>
              <a:rPr lang="en-US" altLang="ja-JP" sz="1100" b="1" dirty="0">
                <a:solidFill>
                  <a:srgbClr val="FF0000"/>
                </a:solidFill>
                <a:latin typeface="BIZ UDPゴシック" panose="020B0400000000000000" pitchFamily="50" charset="-128"/>
                <a:ea typeface="BIZ UDPゴシック" panose="020B0400000000000000" pitchFamily="50" charset="-128"/>
              </a:rPr>
              <a:t>〕</a:t>
            </a:r>
          </a:p>
          <a:p>
            <a:pPr marL="276225" defTabSz="457200">
              <a:lnSpc>
                <a:spcPct val="120000"/>
              </a:lnSpc>
              <a:spcBef>
                <a:spcPts val="0"/>
              </a:spcBef>
              <a:defRPr/>
            </a:pPr>
            <a:endParaRPr lang="en-US" altLang="ja-JP" sz="800" b="1" dirty="0">
              <a:solidFill>
                <a:schemeClr val="tx2"/>
              </a:solidFill>
              <a:latin typeface="BIZ UDPゴシック" panose="020B0400000000000000" pitchFamily="50" charset="-128"/>
              <a:ea typeface="BIZ UDPゴシック" panose="020B0400000000000000" pitchFamily="50" charset="-128"/>
            </a:endParaRPr>
          </a:p>
          <a:p>
            <a:pPr marL="542925" indent="-266700" defTabSz="457200">
              <a:lnSpc>
                <a:spcPct val="120000"/>
              </a:lnSpc>
              <a:spcBef>
                <a:spcPts val="0"/>
              </a:spcBef>
              <a:buFont typeface="Arial" panose="020B0604020202020204" pitchFamily="34" charset="0"/>
              <a:buChar char="•"/>
              <a:defRPr/>
            </a:pPr>
            <a:r>
              <a:rPr lang="ja-JP" altLang="en-US" sz="2000" b="1" dirty="0">
                <a:solidFill>
                  <a:schemeClr val="tx2"/>
                </a:solidFill>
                <a:latin typeface="BIZ UDPゴシック" panose="020B0400000000000000" pitchFamily="50" charset="-128"/>
                <a:ea typeface="BIZ UDPゴシック" panose="020B0400000000000000" pitchFamily="50" charset="-128"/>
              </a:rPr>
              <a:t>メール本文にも、医療機関名や連絡先を記載します</a:t>
            </a:r>
            <a:endParaRPr lang="en-US" altLang="ja-JP" sz="2000" b="1" dirty="0">
              <a:solidFill>
                <a:schemeClr val="tx2"/>
              </a:solidFill>
              <a:latin typeface="BIZ UDPゴシック" panose="020B0400000000000000" pitchFamily="50" charset="-128"/>
              <a:ea typeface="BIZ UDPゴシック" panose="020B0400000000000000" pitchFamily="50" charset="-128"/>
            </a:endParaRPr>
          </a:p>
          <a:p>
            <a:pPr marL="542925" indent="-266700" defTabSz="457200">
              <a:lnSpc>
                <a:spcPct val="120000"/>
              </a:lnSpc>
              <a:spcBef>
                <a:spcPts val="0"/>
              </a:spcBef>
              <a:buFont typeface="Arial" panose="020B0604020202020204" pitchFamily="34" charset="0"/>
              <a:buChar char="•"/>
              <a:defRPr/>
            </a:pPr>
            <a:endParaRPr lang="en-US" altLang="ja-JP" sz="800" b="1" dirty="0">
              <a:solidFill>
                <a:schemeClr val="tx2"/>
              </a:solidFill>
              <a:latin typeface="BIZ UDPゴシック" panose="020B0400000000000000" pitchFamily="50" charset="-128"/>
              <a:ea typeface="BIZ UDPゴシック" panose="020B0400000000000000" pitchFamily="50" charset="-128"/>
            </a:endParaRPr>
          </a:p>
          <a:p>
            <a:pPr marL="542925" indent="-266700" defTabSz="457200">
              <a:lnSpc>
                <a:spcPct val="120000"/>
              </a:lnSpc>
              <a:spcBef>
                <a:spcPts val="0"/>
              </a:spcBef>
              <a:buFont typeface="Arial" panose="020B0604020202020204" pitchFamily="34" charset="0"/>
              <a:buChar char="•"/>
              <a:defRPr/>
            </a:pPr>
            <a:r>
              <a:rPr lang="ja-JP" altLang="en-US" sz="2000" b="1" dirty="0">
                <a:solidFill>
                  <a:schemeClr val="tx2"/>
                </a:solidFill>
                <a:latin typeface="BIZ UDPゴシック" panose="020B0400000000000000" pitchFamily="50" charset="-128"/>
                <a:ea typeface="BIZ UDPゴシック" panose="020B0400000000000000" pitchFamily="50" charset="-128"/>
              </a:rPr>
              <a:t>メールアドレスを持っていないなど、やむを得ない場合は、書面で提出してください</a:t>
            </a:r>
          </a:p>
        </p:txBody>
      </p:sp>
      <p:sp>
        <p:nvSpPr>
          <p:cNvPr id="10" name="四角形: 角を丸くする 9">
            <a:extLst>
              <a:ext uri="{FF2B5EF4-FFF2-40B4-BE49-F238E27FC236}">
                <a16:creationId xmlns:a16="http://schemas.microsoft.com/office/drawing/2014/main" id="{66C8EA46-DA2D-4CC3-4430-23BF8724724D}"/>
              </a:ext>
            </a:extLst>
          </p:cNvPr>
          <p:cNvSpPr/>
          <p:nvPr/>
        </p:nvSpPr>
        <p:spPr>
          <a:xfrm>
            <a:off x="1713140" y="2105976"/>
            <a:ext cx="2849235" cy="256224"/>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rgbClr val="FF0000"/>
                </a:solidFill>
              </a:ln>
              <a:noFill/>
            </a:endParaRPr>
          </a:p>
        </p:txBody>
      </p:sp>
      <p:sp>
        <p:nvSpPr>
          <p:cNvPr id="11" name="四角形: 角を丸くする 10">
            <a:extLst>
              <a:ext uri="{FF2B5EF4-FFF2-40B4-BE49-F238E27FC236}">
                <a16:creationId xmlns:a16="http://schemas.microsoft.com/office/drawing/2014/main" id="{DE04F19B-BEA4-46AF-A524-64F49A9C5A7B}"/>
              </a:ext>
            </a:extLst>
          </p:cNvPr>
          <p:cNvSpPr/>
          <p:nvPr/>
        </p:nvSpPr>
        <p:spPr>
          <a:xfrm>
            <a:off x="8926487" y="1892463"/>
            <a:ext cx="2849235" cy="555461"/>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rgbClr val="FF0000"/>
                </a:solidFill>
              </a:ln>
              <a:noFill/>
            </a:endParaRPr>
          </a:p>
        </p:txBody>
      </p:sp>
      <p:sp>
        <p:nvSpPr>
          <p:cNvPr id="15" name="タイトル 3">
            <a:extLst>
              <a:ext uri="{FF2B5EF4-FFF2-40B4-BE49-F238E27FC236}">
                <a16:creationId xmlns:a16="http://schemas.microsoft.com/office/drawing/2014/main" id="{19834785-EB87-09DA-8DE0-0F5FDA0B644B}"/>
              </a:ext>
            </a:extLst>
          </p:cNvPr>
          <p:cNvSpPr txBox="1">
            <a:spLocks/>
          </p:cNvSpPr>
          <p:nvPr/>
        </p:nvSpPr>
        <p:spPr>
          <a:xfrm>
            <a:off x="1939523" y="2741894"/>
            <a:ext cx="2731860" cy="839506"/>
          </a:xfrm>
          <a:prstGeom prst="rect">
            <a:avLst/>
          </a:prstGeom>
          <a:noFill/>
          <a:ln/>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276225" defTabSz="457200">
              <a:lnSpc>
                <a:spcPct val="120000"/>
              </a:lnSpc>
              <a:spcBef>
                <a:spcPts val="0"/>
              </a:spcBef>
              <a:defRPr/>
            </a:pPr>
            <a:r>
              <a:rPr lang="ja-JP" altLang="en-US" sz="1800" b="1" dirty="0">
                <a:solidFill>
                  <a:srgbClr val="FF0000"/>
                </a:solidFill>
                <a:latin typeface="BIZ UDPゴシック" panose="020B0400000000000000" pitchFamily="50" charset="-128"/>
                <a:ea typeface="BIZ UDPゴシック" panose="020B0400000000000000" pitchFamily="50" charset="-128"/>
              </a:rPr>
              <a:t>医療機関が所在する</a:t>
            </a:r>
            <a:endParaRPr lang="en-US" altLang="ja-JP" sz="1800" b="1" dirty="0">
              <a:solidFill>
                <a:srgbClr val="FF0000"/>
              </a:solidFill>
              <a:latin typeface="BIZ UDPゴシック" panose="020B0400000000000000" pitchFamily="50" charset="-128"/>
              <a:ea typeface="BIZ UDPゴシック" panose="020B0400000000000000" pitchFamily="50" charset="-128"/>
            </a:endParaRPr>
          </a:p>
          <a:p>
            <a:pPr marL="276225" defTabSz="457200">
              <a:lnSpc>
                <a:spcPct val="120000"/>
              </a:lnSpc>
              <a:spcBef>
                <a:spcPts val="0"/>
              </a:spcBef>
              <a:defRPr/>
            </a:pPr>
            <a:r>
              <a:rPr lang="ja-JP" altLang="en-US" sz="1800" b="1" dirty="0">
                <a:solidFill>
                  <a:srgbClr val="FF0000"/>
                </a:solidFill>
                <a:latin typeface="BIZ UDPゴシック" panose="020B0400000000000000" pitchFamily="50" charset="-128"/>
                <a:ea typeface="BIZ UDPゴシック" panose="020B0400000000000000" pitchFamily="50" charset="-128"/>
              </a:rPr>
              <a:t>都道府県を選択すると</a:t>
            </a:r>
            <a:endParaRPr lang="en-US" altLang="ja-JP" sz="1800" b="1" dirty="0">
              <a:solidFill>
                <a:srgbClr val="FF0000"/>
              </a:solidFill>
              <a:latin typeface="BIZ UDPゴシック" panose="020B0400000000000000" pitchFamily="50" charset="-128"/>
              <a:ea typeface="BIZ UDPゴシック" panose="020B0400000000000000" pitchFamily="50" charset="-128"/>
            </a:endParaRPr>
          </a:p>
        </p:txBody>
      </p:sp>
      <p:sp>
        <p:nvSpPr>
          <p:cNvPr id="17" name="タイトル 3">
            <a:extLst>
              <a:ext uri="{FF2B5EF4-FFF2-40B4-BE49-F238E27FC236}">
                <a16:creationId xmlns:a16="http://schemas.microsoft.com/office/drawing/2014/main" id="{D7047B5A-367E-7B49-99E6-4BD1F684BEA3}"/>
              </a:ext>
            </a:extLst>
          </p:cNvPr>
          <p:cNvSpPr txBox="1">
            <a:spLocks/>
          </p:cNvSpPr>
          <p:nvPr/>
        </p:nvSpPr>
        <p:spPr>
          <a:xfrm>
            <a:off x="8750982" y="2750161"/>
            <a:ext cx="3456013" cy="839506"/>
          </a:xfrm>
          <a:prstGeom prst="rect">
            <a:avLst/>
          </a:prstGeom>
          <a:noFill/>
          <a:ln>
            <a:noFill/>
          </a:ln>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276225" defTabSz="457200">
              <a:lnSpc>
                <a:spcPct val="120000"/>
              </a:lnSpc>
              <a:spcBef>
                <a:spcPts val="0"/>
              </a:spcBef>
              <a:defRPr/>
            </a:pPr>
            <a:r>
              <a:rPr lang="ja-JP" altLang="en-US" sz="1800" b="1" dirty="0">
                <a:solidFill>
                  <a:srgbClr val="FF0000"/>
                </a:solidFill>
                <a:latin typeface="BIZ UDPゴシック" panose="020B0400000000000000" pitchFamily="50" charset="-128"/>
                <a:ea typeface="BIZ UDPゴシック" panose="020B0400000000000000" pitchFamily="50" charset="-128"/>
              </a:rPr>
              <a:t>欄外に提出先メールアドレスが表示されます</a:t>
            </a:r>
            <a:endParaRPr lang="en-US" altLang="ja-JP" sz="1800" b="1" dirty="0">
              <a:solidFill>
                <a:srgbClr val="FF0000"/>
              </a:solidFill>
              <a:latin typeface="BIZ UDPゴシック" panose="020B0400000000000000" pitchFamily="50" charset="-128"/>
              <a:ea typeface="BIZ UDPゴシック" panose="020B0400000000000000" pitchFamily="50" charset="-128"/>
            </a:endParaRPr>
          </a:p>
        </p:txBody>
      </p:sp>
      <p:sp>
        <p:nvSpPr>
          <p:cNvPr id="18" name="矢印: 右 17">
            <a:extLst>
              <a:ext uri="{FF2B5EF4-FFF2-40B4-BE49-F238E27FC236}">
                <a16:creationId xmlns:a16="http://schemas.microsoft.com/office/drawing/2014/main" id="{7F153F17-6FD2-9129-13B1-A3B6C3ABAFA2}"/>
              </a:ext>
            </a:extLst>
          </p:cNvPr>
          <p:cNvSpPr/>
          <p:nvPr/>
        </p:nvSpPr>
        <p:spPr>
          <a:xfrm>
            <a:off x="4694873" y="2887332"/>
            <a:ext cx="4231614" cy="626135"/>
          </a:xfrm>
          <a:prstGeom prst="rightArrow">
            <a:avLst>
              <a:gd name="adj1" fmla="val 50000"/>
              <a:gd name="adj2" fmla="val 74340"/>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1487631"/>
      </p:ext>
    </p:extLst>
  </p:cSld>
  <p:clrMapOvr>
    <a:masterClrMapping/>
  </p:clrMapOvr>
  <mc:AlternateContent xmlns:mc="http://schemas.openxmlformats.org/markup-compatibility/2006" xmlns:p14="http://schemas.microsoft.com/office/powerpoint/2010/main">
    <mc:Choice Requires="p14">
      <p:transition spd="slow" p14:dur="2000" advTm="36965"/>
    </mc:Choice>
    <mc:Fallback xmlns="">
      <p:transition spd="slow" advTm="36965"/>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BB78F-9E69-E65C-116A-D46959E6F2C4}"/>
            </a:ext>
          </a:extLst>
        </p:cNvPr>
        <p:cNvGrpSpPr/>
        <p:nvPr/>
      </p:nvGrpSpPr>
      <p:grpSpPr>
        <a:xfrm>
          <a:off x="0" y="0"/>
          <a:ext cx="0" cy="0"/>
          <a:chOff x="0" y="0"/>
          <a:chExt cx="0" cy="0"/>
        </a:xfrm>
      </p:grpSpPr>
      <p:sp>
        <p:nvSpPr>
          <p:cNvPr id="14" name="スライド番号プレースホルダー 4">
            <a:extLst>
              <a:ext uri="{FF2B5EF4-FFF2-40B4-BE49-F238E27FC236}">
                <a16:creationId xmlns:a16="http://schemas.microsoft.com/office/drawing/2014/main" id="{817A384B-9D6E-5DDA-7E4C-54AFE0131B05}"/>
              </a:ext>
            </a:extLst>
          </p:cNvPr>
          <p:cNvSpPr txBox="1">
            <a:spLocks noGrp="1"/>
          </p:cNvSpPr>
          <p:nvPr/>
        </p:nvSpPr>
        <p:spPr bwMode="auto">
          <a:xfrm>
            <a:off x="9912424" y="61906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E067961-EC55-4815-9B2E-C9E7B8471E1C}" type="slidenum">
              <a:rPr kumimoji="1" lang="en-US" altLang="ja-JP" sz="3200" b="0" i="0" u="none" strike="noStrike" kern="0" cap="none" spc="0" normalizeH="0" baseline="0" noProof="0">
                <a:ln>
                  <a:noFill/>
                </a:ln>
                <a:solidFill>
                  <a:srgbClr val="000000"/>
                </a:solidFill>
                <a:effectLst/>
                <a:uLnTx/>
                <a:uFillTx/>
                <a:latin typeface="ＭＳ Ｐゴシック" charset="-128"/>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en-US" altLang="ja-JP" sz="3200" b="0" i="0" u="none" strike="noStrike" kern="0" cap="none" spc="0" normalizeH="0" baseline="0" noProof="0" dirty="0">
              <a:ln>
                <a:noFill/>
              </a:ln>
              <a:solidFill>
                <a:srgbClr val="000000"/>
              </a:solidFill>
              <a:effectLst/>
              <a:uLnTx/>
              <a:uFillTx/>
              <a:latin typeface="ＭＳ Ｐゴシック" charset="-128"/>
              <a:ea typeface="ＭＳ Ｐゴシック" charset="-128"/>
              <a:cs typeface="+mn-cs"/>
            </a:endParaRPr>
          </a:p>
        </p:txBody>
      </p:sp>
      <p:sp>
        <p:nvSpPr>
          <p:cNvPr id="2" name="テキスト ボックス 1">
            <a:extLst>
              <a:ext uri="{FF2B5EF4-FFF2-40B4-BE49-F238E27FC236}">
                <a16:creationId xmlns:a16="http://schemas.microsoft.com/office/drawing/2014/main" id="{45114A52-680F-B87A-44F9-F2B5F1A75D96}"/>
              </a:ext>
            </a:extLst>
          </p:cNvPr>
          <p:cNvSpPr txBox="1"/>
          <p:nvPr/>
        </p:nvSpPr>
        <p:spPr>
          <a:xfrm>
            <a:off x="0" y="0"/>
            <a:ext cx="12206995" cy="646331"/>
          </a:xfrm>
          <a:prstGeom prst="rect">
            <a:avLst/>
          </a:prstGeom>
          <a:solidFill>
            <a:schemeClr val="accent2"/>
          </a:solidFill>
          <a:ln w="19050" cap="flat" cmpd="sng" algn="ctr">
            <a:noFill/>
            <a:prstDash val="solid"/>
            <a:miter lim="800000"/>
          </a:ln>
          <a:effectLst/>
        </p:spPr>
        <p:txBody>
          <a:bodyPr wrap="square" rtlCol="0">
            <a:spAutoFit/>
          </a:bodyPr>
          <a:lstStyle/>
          <a:p>
            <a:pPr marL="0" marR="0" lvl="0" indent="0" algn="ctr" defTabSz="417909" rtl="0" eaLnBrk="1" fontAlgn="auto" latinLnBrk="0" hangingPunct="1">
              <a:lnSpc>
                <a:spcPct val="100000"/>
              </a:lnSpc>
              <a:spcBef>
                <a:spcPts val="0"/>
              </a:spcBef>
              <a:spcAft>
                <a:spcPts val="0"/>
              </a:spcAft>
              <a:buClrTx/>
              <a:buSzTx/>
              <a:buFontTx/>
              <a:buNone/>
              <a:tabLst/>
              <a:defRPr/>
            </a:pPr>
            <a:r>
              <a:rPr kumimoji="0" lang="ja-JP" altLang="en-US" sz="3600" b="1" i="0" u="none" strike="noStrike" kern="100" cap="none" spc="0" normalizeH="0" baseline="0" noProof="0" dirty="0">
                <a:ln w="0"/>
                <a:solidFill>
                  <a:prstClr val="white"/>
                </a:solidFill>
                <a:effectLst>
                  <a:outerShdw blurRad="38100" dist="19050" dir="2700000" algn="tl" rotWithShape="0">
                    <a:prstClr val="black">
                      <a:alpha val="40000"/>
                    </a:prstClr>
                  </a:outerShdw>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４</a:t>
            </a:r>
            <a:r>
              <a:rPr kumimoji="0" lang="en-US" altLang="ja-JP" sz="3600" b="1" i="0" u="none" strike="noStrike" kern="100" cap="none" spc="0" normalizeH="0" baseline="0" noProof="0" dirty="0">
                <a:ln w="0"/>
                <a:solidFill>
                  <a:prstClr val="white"/>
                </a:solidFill>
                <a:effectLst>
                  <a:outerShdw blurRad="38100" dist="19050" dir="2700000" algn="tl" rotWithShape="0">
                    <a:prstClr val="black">
                      <a:alpha val="40000"/>
                    </a:prstClr>
                  </a:outerShdw>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a:t>
            </a:r>
            <a:r>
              <a:rPr kumimoji="0" lang="ja-JP" altLang="en-US" sz="3600" b="1" i="0" u="none" strike="noStrike" kern="100" cap="none" spc="0" normalizeH="0" baseline="0" noProof="0" dirty="0">
                <a:ln w="0"/>
                <a:solidFill>
                  <a:prstClr val="white"/>
                </a:solidFill>
                <a:effectLst>
                  <a:outerShdw blurRad="38100" dist="19050" dir="2700000" algn="tl" rotWithShape="0">
                    <a:prstClr val="black">
                      <a:alpha val="40000"/>
                    </a:prstClr>
                  </a:outerShdw>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その他</a:t>
            </a:r>
          </a:p>
        </p:txBody>
      </p:sp>
      <p:sp>
        <p:nvSpPr>
          <p:cNvPr id="3" name="テキスト ボックス 2">
            <a:extLst>
              <a:ext uri="{FF2B5EF4-FFF2-40B4-BE49-F238E27FC236}">
                <a16:creationId xmlns:a16="http://schemas.microsoft.com/office/drawing/2014/main" id="{30865489-4C16-71B1-1343-2A858E3F7FE7}"/>
              </a:ext>
            </a:extLst>
          </p:cNvPr>
          <p:cNvSpPr txBox="1"/>
          <p:nvPr/>
        </p:nvSpPr>
        <p:spPr>
          <a:xfrm>
            <a:off x="1298939" y="836084"/>
            <a:ext cx="10017547" cy="1015663"/>
          </a:xfrm>
          <a:prstGeom prst="rect">
            <a:avLst/>
          </a:prstGeom>
          <a:noFill/>
          <a:ln w="9525">
            <a:noFill/>
            <a:prstDash val="dash"/>
          </a:ln>
        </p:spPr>
        <p:style>
          <a:lnRef idx="1">
            <a:schemeClr val="accent3"/>
          </a:lnRef>
          <a:fillRef idx="2">
            <a:schemeClr val="accent3"/>
          </a:fillRef>
          <a:effectRef idx="1">
            <a:schemeClr val="accent3"/>
          </a:effectRef>
          <a:fontRef idx="minor">
            <a:schemeClr val="dk1"/>
          </a:fontRef>
        </p:style>
        <p:txBody>
          <a:bodyPr wrap="square">
            <a:spAutoFit/>
          </a:bodyPr>
          <a:lstStyle/>
          <a:p>
            <a:pPr defTabSz="457200">
              <a:defRPr/>
            </a:pPr>
            <a:r>
              <a:rPr lang="ja-JP" altLang="en-US" sz="2000" b="1" dirty="0">
                <a:solidFill>
                  <a:srgbClr val="002060"/>
                </a:solidFill>
                <a:latin typeface="+mn-ea"/>
              </a:rPr>
              <a:t>厚労省の</a:t>
            </a:r>
            <a:r>
              <a:rPr lang="en-US" altLang="ja-JP" sz="2000" b="1" dirty="0">
                <a:solidFill>
                  <a:srgbClr val="002060"/>
                </a:solidFill>
                <a:latin typeface="+mn-ea"/>
              </a:rPr>
              <a:t>HP</a:t>
            </a:r>
            <a:r>
              <a:rPr lang="ja-JP" altLang="en-US" sz="2000" b="1" dirty="0">
                <a:solidFill>
                  <a:srgbClr val="002060"/>
                </a:solidFill>
                <a:latin typeface="+mn-ea"/>
              </a:rPr>
              <a:t>にある「ベースアップ評価料特設ページ」には、新しい様式のほか、</a:t>
            </a:r>
            <a:endParaRPr lang="en-US" altLang="ja-JP" sz="2000" b="1" dirty="0">
              <a:solidFill>
                <a:srgbClr val="002060"/>
              </a:solidFill>
              <a:latin typeface="+mn-ea"/>
            </a:endParaRPr>
          </a:p>
          <a:p>
            <a:pPr defTabSz="457200">
              <a:defRPr/>
            </a:pPr>
            <a:r>
              <a:rPr lang="ja-JP" altLang="en-US" sz="2000" b="1" dirty="0">
                <a:solidFill>
                  <a:srgbClr val="002060"/>
                </a:solidFill>
                <a:latin typeface="+mn-ea"/>
              </a:rPr>
              <a:t>「令和７年度賃金改善計画書」及び「令和６年度賃金改善実績報告書」の作成方法等について説明したスライドなども掲載されております。</a:t>
            </a:r>
            <a:endParaRPr lang="en-US" altLang="ja-JP" sz="2000" b="1" dirty="0">
              <a:solidFill>
                <a:srgbClr val="002060"/>
              </a:solidFill>
              <a:latin typeface="+mn-ea"/>
            </a:endParaRPr>
          </a:p>
        </p:txBody>
      </p:sp>
      <p:sp>
        <p:nvSpPr>
          <p:cNvPr id="5" name="テキスト ボックス 4">
            <a:extLst>
              <a:ext uri="{FF2B5EF4-FFF2-40B4-BE49-F238E27FC236}">
                <a16:creationId xmlns:a16="http://schemas.microsoft.com/office/drawing/2014/main" id="{5C5E4C53-3F50-111A-7808-2A150698CA7F}"/>
              </a:ext>
            </a:extLst>
          </p:cNvPr>
          <p:cNvSpPr txBox="1"/>
          <p:nvPr/>
        </p:nvSpPr>
        <p:spPr>
          <a:xfrm>
            <a:off x="1978125" y="6020519"/>
            <a:ext cx="8352002" cy="646331"/>
          </a:xfrm>
          <a:prstGeom prst="rect">
            <a:avLst/>
          </a:prstGeom>
          <a:noFill/>
          <a:ln>
            <a:solidFill>
              <a:schemeClr val="tx1"/>
            </a:solidFill>
            <a:prstDash val="sysDot"/>
          </a:ln>
        </p:spPr>
        <p:txBody>
          <a:bodyPr wrap="square">
            <a:spAutoFit/>
          </a:bodyPr>
          <a:lstStyle/>
          <a:p>
            <a:r>
              <a:rPr lang="en-US" altLang="ja-JP" dirty="0"/>
              <a:t>【</a:t>
            </a:r>
            <a:r>
              <a:rPr lang="ja-JP" altLang="en-US" dirty="0"/>
              <a:t>厚生労働省ベースアップ評価料特設ページ</a:t>
            </a:r>
            <a:r>
              <a:rPr lang="en-US" altLang="ja-JP" dirty="0"/>
              <a:t>】</a:t>
            </a:r>
            <a:r>
              <a:rPr lang="ja-JP" altLang="en-US" dirty="0"/>
              <a:t>https://www.mhlw.go.jp/stf/seisakunitsuite/bunya/0000188411_00053.html</a:t>
            </a:r>
          </a:p>
        </p:txBody>
      </p:sp>
      <p:pic>
        <p:nvPicPr>
          <p:cNvPr id="6" name="図 5">
            <a:extLst>
              <a:ext uri="{FF2B5EF4-FFF2-40B4-BE49-F238E27FC236}">
                <a16:creationId xmlns:a16="http://schemas.microsoft.com/office/drawing/2014/main" id="{BE865666-FEB2-5436-F315-EE3ABA7D2C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602" y="5713515"/>
            <a:ext cx="1182523" cy="1273980"/>
          </a:xfrm>
          <a:prstGeom prst="rect">
            <a:avLst/>
          </a:prstGeom>
        </p:spPr>
      </p:pic>
      <p:pic>
        <p:nvPicPr>
          <p:cNvPr id="7" name="Picture 2">
            <a:extLst>
              <a:ext uri="{FF2B5EF4-FFF2-40B4-BE49-F238E27FC236}">
                <a16:creationId xmlns:a16="http://schemas.microsoft.com/office/drawing/2014/main" id="{4C3C9346-54B5-806C-097F-A17E41B426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5367" y="5878124"/>
            <a:ext cx="931119" cy="931119"/>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a:extLst>
              <a:ext uri="{FF2B5EF4-FFF2-40B4-BE49-F238E27FC236}">
                <a16:creationId xmlns:a16="http://schemas.microsoft.com/office/drawing/2014/main" id="{8BDDB37C-5926-C429-6D4C-E28815464099}"/>
              </a:ext>
            </a:extLst>
          </p:cNvPr>
          <p:cNvPicPr>
            <a:picLocks noChangeAspect="1"/>
          </p:cNvPicPr>
          <p:nvPr/>
        </p:nvPicPr>
        <p:blipFill>
          <a:blip r:embed="rId4"/>
          <a:srcRect l="9609" t="23483" r="60469" b="7626"/>
          <a:stretch/>
        </p:blipFill>
        <p:spPr>
          <a:xfrm>
            <a:off x="1212776" y="2461518"/>
            <a:ext cx="4515351" cy="3124200"/>
          </a:xfrm>
          <a:prstGeom prst="rect">
            <a:avLst/>
          </a:prstGeom>
          <a:ln>
            <a:solidFill>
              <a:schemeClr val="tx2"/>
            </a:solidFill>
          </a:ln>
        </p:spPr>
      </p:pic>
      <p:pic>
        <p:nvPicPr>
          <p:cNvPr id="11" name="図 10">
            <a:extLst>
              <a:ext uri="{FF2B5EF4-FFF2-40B4-BE49-F238E27FC236}">
                <a16:creationId xmlns:a16="http://schemas.microsoft.com/office/drawing/2014/main" id="{CD0F33F9-EFDE-846C-FD8D-DBB1763D01DD}"/>
              </a:ext>
            </a:extLst>
          </p:cNvPr>
          <p:cNvPicPr>
            <a:picLocks noChangeAspect="1"/>
          </p:cNvPicPr>
          <p:nvPr/>
        </p:nvPicPr>
        <p:blipFill>
          <a:blip r:embed="rId5"/>
          <a:srcRect l="16980" t="27570" r="57619" b="15635"/>
          <a:stretch/>
        </p:blipFill>
        <p:spPr>
          <a:xfrm>
            <a:off x="6250682" y="2483530"/>
            <a:ext cx="4728542" cy="3177194"/>
          </a:xfrm>
          <a:prstGeom prst="rect">
            <a:avLst/>
          </a:prstGeom>
          <a:ln>
            <a:solidFill>
              <a:schemeClr val="tx2"/>
            </a:solidFill>
          </a:ln>
        </p:spPr>
      </p:pic>
      <p:sp>
        <p:nvSpPr>
          <p:cNvPr id="12" name="テキスト ボックス 11">
            <a:extLst>
              <a:ext uri="{FF2B5EF4-FFF2-40B4-BE49-F238E27FC236}">
                <a16:creationId xmlns:a16="http://schemas.microsoft.com/office/drawing/2014/main" id="{B9298EEF-D160-0AA7-EE0E-E258EC2CAD85}"/>
              </a:ext>
            </a:extLst>
          </p:cNvPr>
          <p:cNvSpPr txBox="1"/>
          <p:nvPr/>
        </p:nvSpPr>
        <p:spPr>
          <a:xfrm>
            <a:off x="7257822" y="2041260"/>
            <a:ext cx="2714261" cy="400110"/>
          </a:xfrm>
          <a:prstGeom prst="rect">
            <a:avLst/>
          </a:prstGeom>
          <a:noFill/>
          <a:ln w="9525">
            <a:noFill/>
            <a:prstDash val="dash"/>
          </a:ln>
        </p:spPr>
        <p:style>
          <a:lnRef idx="1">
            <a:schemeClr val="accent3"/>
          </a:lnRef>
          <a:fillRef idx="2">
            <a:schemeClr val="accent3"/>
          </a:fillRef>
          <a:effectRef idx="1">
            <a:schemeClr val="accent3"/>
          </a:effectRef>
          <a:fontRef idx="minor">
            <a:schemeClr val="dk1"/>
          </a:fontRef>
        </p:style>
        <p:txBody>
          <a:bodyPr wrap="square">
            <a:spAutoFit/>
          </a:bodyPr>
          <a:lstStyle/>
          <a:p>
            <a:pPr algn="ctr" defTabSz="457200">
              <a:defRPr/>
            </a:pPr>
            <a:r>
              <a:rPr lang="en-US" altLang="ja-JP" sz="2000" b="1" dirty="0">
                <a:solidFill>
                  <a:srgbClr val="002060"/>
                </a:solidFill>
                <a:latin typeface="+mn-ea"/>
              </a:rPr>
              <a:t>【</a:t>
            </a:r>
            <a:r>
              <a:rPr lang="ja-JP" altLang="en-US" sz="2000" b="1" dirty="0">
                <a:solidFill>
                  <a:srgbClr val="002060"/>
                </a:solidFill>
                <a:latin typeface="+mn-ea"/>
              </a:rPr>
              <a:t>説明用スライド</a:t>
            </a:r>
            <a:r>
              <a:rPr lang="en-US" altLang="ja-JP" sz="2000" b="1" dirty="0">
                <a:solidFill>
                  <a:srgbClr val="002060"/>
                </a:solidFill>
                <a:latin typeface="+mn-ea"/>
              </a:rPr>
              <a:t>】</a:t>
            </a:r>
          </a:p>
        </p:txBody>
      </p:sp>
      <p:sp>
        <p:nvSpPr>
          <p:cNvPr id="13" name="テキスト ボックス 12">
            <a:extLst>
              <a:ext uri="{FF2B5EF4-FFF2-40B4-BE49-F238E27FC236}">
                <a16:creationId xmlns:a16="http://schemas.microsoft.com/office/drawing/2014/main" id="{A6DD4F8B-8251-6790-96B4-D8E63415842E}"/>
              </a:ext>
            </a:extLst>
          </p:cNvPr>
          <p:cNvSpPr txBox="1"/>
          <p:nvPr/>
        </p:nvSpPr>
        <p:spPr>
          <a:xfrm>
            <a:off x="1212777" y="2011487"/>
            <a:ext cx="4515350" cy="400110"/>
          </a:xfrm>
          <a:prstGeom prst="rect">
            <a:avLst/>
          </a:prstGeom>
          <a:noFill/>
          <a:ln w="9525">
            <a:noFill/>
            <a:prstDash val="dash"/>
          </a:ln>
        </p:spPr>
        <p:style>
          <a:lnRef idx="1">
            <a:schemeClr val="accent3"/>
          </a:lnRef>
          <a:fillRef idx="2">
            <a:schemeClr val="accent3"/>
          </a:fillRef>
          <a:effectRef idx="1">
            <a:schemeClr val="accent3"/>
          </a:effectRef>
          <a:fontRef idx="minor">
            <a:schemeClr val="dk1"/>
          </a:fontRef>
        </p:style>
        <p:txBody>
          <a:bodyPr wrap="square">
            <a:spAutoFit/>
          </a:bodyPr>
          <a:lstStyle/>
          <a:p>
            <a:pPr algn="ctr" defTabSz="457200">
              <a:defRPr/>
            </a:pPr>
            <a:r>
              <a:rPr lang="en-US" altLang="ja-JP" sz="2000" b="1" dirty="0">
                <a:solidFill>
                  <a:srgbClr val="002060"/>
                </a:solidFill>
                <a:latin typeface="+mn-ea"/>
              </a:rPr>
              <a:t>【</a:t>
            </a:r>
            <a:r>
              <a:rPr lang="ja-JP" altLang="en-US" sz="2000" b="1" dirty="0">
                <a:solidFill>
                  <a:srgbClr val="002060"/>
                </a:solidFill>
                <a:latin typeface="+mn-ea"/>
              </a:rPr>
              <a:t>ベースアップ評価料特設ページ</a:t>
            </a:r>
            <a:r>
              <a:rPr lang="en-US" altLang="ja-JP" sz="2000" b="1" dirty="0">
                <a:solidFill>
                  <a:srgbClr val="002060"/>
                </a:solidFill>
                <a:latin typeface="+mn-ea"/>
              </a:rPr>
              <a:t>】</a:t>
            </a:r>
          </a:p>
        </p:txBody>
      </p:sp>
    </p:spTree>
    <p:extLst>
      <p:ext uri="{BB962C8B-B14F-4D97-AF65-F5344CB8AC3E}">
        <p14:creationId xmlns:p14="http://schemas.microsoft.com/office/powerpoint/2010/main" val="3607210887"/>
      </p:ext>
    </p:extLst>
  </p:cSld>
  <p:clrMapOvr>
    <a:masterClrMapping/>
  </p:clrMapOvr>
  <mc:AlternateContent xmlns:mc="http://schemas.openxmlformats.org/markup-compatibility/2006" xmlns:p14="http://schemas.microsoft.com/office/powerpoint/2010/main">
    <mc:Choice Requires="p14">
      <p:transition spd="slow" p14:dur="2000" advTm="36965"/>
    </mc:Choice>
    <mc:Fallback xmlns="">
      <p:transition spd="slow" advTm="36965"/>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35178-7491-D2D4-5649-2617362E065B}"/>
            </a:ext>
          </a:extLst>
        </p:cNvPr>
        <p:cNvGrpSpPr/>
        <p:nvPr/>
      </p:nvGrpSpPr>
      <p:grpSpPr>
        <a:xfrm>
          <a:off x="0" y="0"/>
          <a:ext cx="0" cy="0"/>
          <a:chOff x="0" y="0"/>
          <a:chExt cx="0" cy="0"/>
        </a:xfrm>
      </p:grpSpPr>
      <p:sp>
        <p:nvSpPr>
          <p:cNvPr id="14" name="スライド番号プレースホルダー 4">
            <a:extLst>
              <a:ext uri="{FF2B5EF4-FFF2-40B4-BE49-F238E27FC236}">
                <a16:creationId xmlns:a16="http://schemas.microsoft.com/office/drawing/2014/main" id="{B98B2CFC-C694-7D7A-9D1F-CA3A6EF9E377}"/>
              </a:ext>
            </a:extLst>
          </p:cNvPr>
          <p:cNvSpPr txBox="1">
            <a:spLocks noGrp="1"/>
          </p:cNvSpPr>
          <p:nvPr/>
        </p:nvSpPr>
        <p:spPr bwMode="auto">
          <a:xfrm>
            <a:off x="9912424" y="61906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E067961-EC55-4815-9B2E-C9E7B8471E1C}" type="slidenum">
              <a:rPr kumimoji="1" lang="en-US" altLang="ja-JP" sz="3200" b="0" i="0" u="none" strike="noStrike" kern="0" cap="none" spc="0" normalizeH="0" baseline="0" noProof="0">
                <a:ln>
                  <a:noFill/>
                </a:ln>
                <a:solidFill>
                  <a:srgbClr val="000000"/>
                </a:solidFill>
                <a:effectLst/>
                <a:uLnTx/>
                <a:uFillTx/>
                <a:latin typeface="ＭＳ Ｐゴシック" charset="-128"/>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en-US" altLang="ja-JP" sz="3200" b="0" i="0" u="none" strike="noStrike" kern="0" cap="none" spc="0" normalizeH="0" baseline="0" noProof="0" dirty="0">
              <a:ln>
                <a:noFill/>
              </a:ln>
              <a:solidFill>
                <a:srgbClr val="000000"/>
              </a:solidFill>
              <a:effectLst/>
              <a:uLnTx/>
              <a:uFillTx/>
              <a:latin typeface="ＭＳ Ｐゴシック" charset="-128"/>
              <a:ea typeface="ＭＳ Ｐゴシック" charset="-128"/>
              <a:cs typeface="+mn-cs"/>
            </a:endParaRPr>
          </a:p>
        </p:txBody>
      </p:sp>
      <p:sp>
        <p:nvSpPr>
          <p:cNvPr id="4" name="テキスト ボックス 3">
            <a:extLst>
              <a:ext uri="{FF2B5EF4-FFF2-40B4-BE49-F238E27FC236}">
                <a16:creationId xmlns:a16="http://schemas.microsoft.com/office/drawing/2014/main" id="{8D188BCA-9C0B-8FE0-6CB7-21241AC9C15E}"/>
              </a:ext>
            </a:extLst>
          </p:cNvPr>
          <p:cNvSpPr txBox="1"/>
          <p:nvPr/>
        </p:nvSpPr>
        <p:spPr>
          <a:xfrm>
            <a:off x="957016" y="814449"/>
            <a:ext cx="10277967" cy="369332"/>
          </a:xfrm>
          <a:prstGeom prst="rect">
            <a:avLst/>
          </a:prstGeom>
          <a:solidFill>
            <a:schemeClr val="tx2">
              <a:lumMod val="10000"/>
              <a:lumOff val="90000"/>
            </a:schemeClr>
          </a:solidFill>
          <a:ln w="9525">
            <a:solidFill>
              <a:schemeClr val="tx1"/>
            </a:solidFill>
            <a:prstDash val="dash"/>
          </a:ln>
        </p:spPr>
        <p:style>
          <a:lnRef idx="1">
            <a:schemeClr val="accent3"/>
          </a:lnRef>
          <a:fillRef idx="2">
            <a:schemeClr val="accent3"/>
          </a:fillRef>
          <a:effectRef idx="1">
            <a:schemeClr val="accent3"/>
          </a:effectRef>
          <a:fontRef idx="minor">
            <a:schemeClr val="dk1"/>
          </a:fontRef>
        </p:style>
        <p:txBody>
          <a:bodyPr wrap="square">
            <a:spAutoFit/>
          </a:bodyPr>
          <a:lstStyle/>
          <a:p>
            <a:pPr algn="ctr" defTabSz="457200">
              <a:defRPr/>
            </a:pPr>
            <a:r>
              <a:rPr lang="ja-JP" altLang="en-US" b="1" dirty="0">
                <a:latin typeface="+mn-ea"/>
              </a:rPr>
              <a:t>令和７年３月</a:t>
            </a:r>
            <a:r>
              <a:rPr lang="en-US" altLang="ja-JP" b="1" dirty="0">
                <a:latin typeface="+mn-ea"/>
              </a:rPr>
              <a:t>31</a:t>
            </a:r>
            <a:r>
              <a:rPr lang="ja-JP" altLang="en-US" b="1" dirty="0">
                <a:latin typeface="+mn-ea"/>
              </a:rPr>
              <a:t>日付けで厚生労働省から示された疑義解釈（抜粋・一部加筆）</a:t>
            </a:r>
            <a:endParaRPr lang="en-US" altLang="ja-JP" b="1" dirty="0">
              <a:latin typeface="+mn-ea"/>
            </a:endParaRPr>
          </a:p>
        </p:txBody>
      </p:sp>
      <p:graphicFrame>
        <p:nvGraphicFramePr>
          <p:cNvPr id="3" name="表 2">
            <a:extLst>
              <a:ext uri="{FF2B5EF4-FFF2-40B4-BE49-F238E27FC236}">
                <a16:creationId xmlns:a16="http://schemas.microsoft.com/office/drawing/2014/main" id="{AC23D5FB-2CC0-7C0B-0324-3593F9473327}"/>
              </a:ext>
            </a:extLst>
          </p:cNvPr>
          <p:cNvGraphicFramePr>
            <a:graphicFrameLocks noGrp="1"/>
          </p:cNvGraphicFramePr>
          <p:nvPr>
            <p:extLst>
              <p:ext uri="{D42A27DB-BD31-4B8C-83A1-F6EECF244321}">
                <p14:modId xmlns:p14="http://schemas.microsoft.com/office/powerpoint/2010/main" val="635101432"/>
              </p:ext>
            </p:extLst>
          </p:nvPr>
        </p:nvGraphicFramePr>
        <p:xfrm>
          <a:off x="304799" y="1504715"/>
          <a:ext cx="11582400" cy="1554480"/>
        </p:xfrm>
        <a:graphic>
          <a:graphicData uri="http://schemas.openxmlformats.org/drawingml/2006/table">
            <a:tbl>
              <a:tblPr firstRow="1" bandRow="1">
                <a:tableStyleId>{5C22544A-7EE6-4342-B048-85BDC9FD1C3A}</a:tableStyleId>
              </a:tblPr>
              <a:tblGrid>
                <a:gridCol w="11582400">
                  <a:extLst>
                    <a:ext uri="{9D8B030D-6E8A-4147-A177-3AD203B41FA5}">
                      <a16:colId xmlns:a16="http://schemas.microsoft.com/office/drawing/2014/main" val="1197490936"/>
                    </a:ext>
                  </a:extLst>
                </a:gridCol>
              </a:tblGrid>
              <a:tr h="370840">
                <a:tc>
                  <a:txBody>
                    <a:bodyPr/>
                    <a:lstStyle/>
                    <a:p>
                      <a:pPr marL="447675" indent="-447675"/>
                      <a:r>
                        <a:rPr lang="ja-JP" altLang="en-US" dirty="0"/>
                        <a:t>問９　令和６年４月から令和７年３月までの間にベースアップ評価料を算定した 医療機関等が、同期間内にベースアップ評価料の届出の取り下げを</a:t>
                      </a:r>
                      <a:r>
                        <a:rPr lang="ja-JP" altLang="en-US"/>
                        <a:t>行った場合</a:t>
                      </a:r>
                      <a:r>
                        <a:rPr lang="ja-JP" altLang="en-US" dirty="0"/>
                        <a:t>においても、令和７年８月に「賃金改善実績報告書」を提出する必要はあるか。</a:t>
                      </a:r>
                      <a:endParaRPr kumimoji="1" lang="ja-JP" altLang="en-US" dirty="0"/>
                    </a:p>
                  </a:txBody>
                  <a:tcPr/>
                </a:tc>
                <a:extLst>
                  <a:ext uri="{0D108BD9-81ED-4DB2-BD59-A6C34878D82A}">
                    <a16:rowId xmlns:a16="http://schemas.microsoft.com/office/drawing/2014/main" val="3512381293"/>
                  </a:ext>
                </a:extLst>
              </a:tr>
              <a:tr h="370840">
                <a:tc>
                  <a:txBody>
                    <a:bodyPr/>
                    <a:lstStyle/>
                    <a:p>
                      <a:pPr marL="714375" indent="-714375"/>
                      <a:r>
                        <a:rPr lang="ja-JP" altLang="en-US" dirty="0"/>
                        <a:t>（答）　必要。「ベースアップ評価料に係る届出様式の改定について」（令和６年９ 月 </a:t>
                      </a:r>
                      <a:r>
                        <a:rPr lang="en-US" altLang="ja-JP" dirty="0"/>
                        <a:t>11 </a:t>
                      </a:r>
                      <a:r>
                        <a:rPr lang="ja-JP" altLang="en-US" dirty="0"/>
                        <a:t>日事務連絡）別添２の問６を参照のこと。</a:t>
                      </a:r>
                      <a:endParaRPr kumimoji="1" lang="ja-JP" altLang="en-US" dirty="0"/>
                    </a:p>
                  </a:txBody>
                  <a:tcPr>
                    <a:solidFill>
                      <a:schemeClr val="bg1">
                        <a:lumMod val="95000"/>
                      </a:schemeClr>
                    </a:solidFill>
                  </a:tcPr>
                </a:tc>
                <a:extLst>
                  <a:ext uri="{0D108BD9-81ED-4DB2-BD59-A6C34878D82A}">
                    <a16:rowId xmlns:a16="http://schemas.microsoft.com/office/drawing/2014/main" val="2438256920"/>
                  </a:ext>
                </a:extLst>
              </a:tr>
            </a:tbl>
          </a:graphicData>
        </a:graphic>
      </p:graphicFrame>
      <p:graphicFrame>
        <p:nvGraphicFramePr>
          <p:cNvPr id="5" name="表 4">
            <a:extLst>
              <a:ext uri="{FF2B5EF4-FFF2-40B4-BE49-F238E27FC236}">
                <a16:creationId xmlns:a16="http://schemas.microsoft.com/office/drawing/2014/main" id="{C63CDE18-5E11-79FD-8266-3CDF0BD41862}"/>
              </a:ext>
            </a:extLst>
          </p:cNvPr>
          <p:cNvGraphicFramePr>
            <a:graphicFrameLocks noGrp="1"/>
          </p:cNvGraphicFramePr>
          <p:nvPr>
            <p:extLst>
              <p:ext uri="{D42A27DB-BD31-4B8C-83A1-F6EECF244321}">
                <p14:modId xmlns:p14="http://schemas.microsoft.com/office/powerpoint/2010/main" val="2981527463"/>
              </p:ext>
            </p:extLst>
          </p:nvPr>
        </p:nvGraphicFramePr>
        <p:xfrm>
          <a:off x="304799" y="3380129"/>
          <a:ext cx="11582400" cy="1554480"/>
        </p:xfrm>
        <a:graphic>
          <a:graphicData uri="http://schemas.openxmlformats.org/drawingml/2006/table">
            <a:tbl>
              <a:tblPr firstRow="1" bandRow="1">
                <a:tableStyleId>{5C22544A-7EE6-4342-B048-85BDC9FD1C3A}</a:tableStyleId>
              </a:tblPr>
              <a:tblGrid>
                <a:gridCol w="11582400">
                  <a:extLst>
                    <a:ext uri="{9D8B030D-6E8A-4147-A177-3AD203B41FA5}">
                      <a16:colId xmlns:a16="http://schemas.microsoft.com/office/drawing/2014/main" val="1197490936"/>
                    </a:ext>
                  </a:extLst>
                </a:gridCol>
              </a:tblGrid>
              <a:tr h="370840">
                <a:tc>
                  <a:txBody>
                    <a:bodyPr/>
                    <a:lstStyle/>
                    <a:p>
                      <a:pPr marL="447675" indent="-447675"/>
                      <a:r>
                        <a:rPr lang="ja-JP" altLang="en-US" dirty="0"/>
                        <a:t>問 </a:t>
                      </a:r>
                      <a:r>
                        <a:rPr lang="en-US" altLang="ja-JP" dirty="0"/>
                        <a:t>11</a:t>
                      </a:r>
                      <a:r>
                        <a:rPr lang="ja-JP" altLang="en-US" dirty="0"/>
                        <a:t>　診療所用の「賃金改善実績報告書」に記載する「ベア等による賃金改善実績額」の計算について、どのように考えたらよいか。</a:t>
                      </a:r>
                    </a:p>
                  </a:txBody>
                  <a:tcPr/>
                </a:tc>
                <a:extLst>
                  <a:ext uri="{0D108BD9-81ED-4DB2-BD59-A6C34878D82A}">
                    <a16:rowId xmlns:a16="http://schemas.microsoft.com/office/drawing/2014/main" val="3512381293"/>
                  </a:ext>
                </a:extLst>
              </a:tr>
              <a:tr h="370840">
                <a:tc>
                  <a:txBody>
                    <a:bodyPr/>
                    <a:lstStyle/>
                    <a:p>
                      <a:pPr marL="714375" indent="-714375"/>
                      <a:r>
                        <a:rPr lang="ja-JP" altLang="en-US" dirty="0"/>
                        <a:t>（答）　ベースアップ評価料の届出にかかる賃金改善の実施前後の給与体系における基本給等総額の差分により計算するが、定期昇給の制度がある医療機関にあっては、基本給等総額の差分から定期昇給相当分を差し引くこと。</a:t>
                      </a:r>
                    </a:p>
                  </a:txBody>
                  <a:tcPr>
                    <a:solidFill>
                      <a:schemeClr val="bg1">
                        <a:lumMod val="95000"/>
                      </a:schemeClr>
                    </a:solidFill>
                  </a:tcPr>
                </a:tc>
                <a:extLst>
                  <a:ext uri="{0D108BD9-81ED-4DB2-BD59-A6C34878D82A}">
                    <a16:rowId xmlns:a16="http://schemas.microsoft.com/office/drawing/2014/main" val="2438256920"/>
                  </a:ext>
                </a:extLst>
              </a:tr>
            </a:tbl>
          </a:graphicData>
        </a:graphic>
      </p:graphicFrame>
    </p:spTree>
    <p:extLst>
      <p:ext uri="{BB962C8B-B14F-4D97-AF65-F5344CB8AC3E}">
        <p14:creationId xmlns:p14="http://schemas.microsoft.com/office/powerpoint/2010/main" val="3109401912"/>
      </p:ext>
    </p:extLst>
  </p:cSld>
  <p:clrMapOvr>
    <a:masterClrMapping/>
  </p:clrMapOvr>
  <mc:AlternateContent xmlns:mc="http://schemas.openxmlformats.org/markup-compatibility/2006" xmlns:p14="http://schemas.microsoft.com/office/powerpoint/2010/main">
    <mc:Choice Requires="p14">
      <p:transition spd="slow" p14:dur="2000" advTm="36965"/>
    </mc:Choice>
    <mc:Fallback xmlns="">
      <p:transition spd="slow" advTm="3696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A46BC-4F5D-A136-6E39-FB8A8F1ECD4D}"/>
            </a:ext>
          </a:extLst>
        </p:cNvPr>
        <p:cNvGrpSpPr/>
        <p:nvPr/>
      </p:nvGrpSpPr>
      <p:grpSpPr>
        <a:xfrm>
          <a:off x="0" y="0"/>
          <a:ext cx="0" cy="0"/>
          <a:chOff x="0" y="0"/>
          <a:chExt cx="0" cy="0"/>
        </a:xfrm>
      </p:grpSpPr>
      <p:sp>
        <p:nvSpPr>
          <p:cNvPr id="7" name="正方形/長方形 6">
            <a:extLst>
              <a:ext uri="{FF2B5EF4-FFF2-40B4-BE49-F238E27FC236}">
                <a16:creationId xmlns:a16="http://schemas.microsoft.com/office/drawing/2014/main" id="{D5E87C60-F68D-B94E-F317-A3CE8743C7C5}"/>
              </a:ext>
            </a:extLst>
          </p:cNvPr>
          <p:cNvSpPr/>
          <p:nvPr/>
        </p:nvSpPr>
        <p:spPr>
          <a:xfrm>
            <a:off x="8524875" y="5234585"/>
            <a:ext cx="3667125" cy="3429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110004020202020204"/>
              <a:ea typeface="游ゴシック" panose="020B0400000000000000" pitchFamily="50" charset="-128"/>
              <a:cs typeface="+mn-cs"/>
            </a:endParaRPr>
          </a:p>
        </p:txBody>
      </p:sp>
      <p:sp>
        <p:nvSpPr>
          <p:cNvPr id="14" name="スライド番号プレースホルダー 4">
            <a:extLst>
              <a:ext uri="{FF2B5EF4-FFF2-40B4-BE49-F238E27FC236}">
                <a16:creationId xmlns:a16="http://schemas.microsoft.com/office/drawing/2014/main" id="{16374A22-CA49-2166-7430-4808B8D16741}"/>
              </a:ext>
            </a:extLst>
          </p:cNvPr>
          <p:cNvSpPr txBox="1">
            <a:spLocks noGrp="1"/>
          </p:cNvSpPr>
          <p:nvPr/>
        </p:nvSpPr>
        <p:spPr bwMode="auto">
          <a:xfrm>
            <a:off x="9912424" y="61906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E067961-EC55-4815-9B2E-C9E7B8471E1C}" type="slidenum">
              <a:rPr kumimoji="1" lang="en-US" altLang="ja-JP" sz="3200" b="0" i="0" u="none" strike="noStrike" kern="0" cap="none" spc="0" normalizeH="0" baseline="0" noProof="0">
                <a:ln>
                  <a:noFill/>
                </a:ln>
                <a:solidFill>
                  <a:srgbClr val="000000"/>
                </a:solidFill>
                <a:effectLst/>
                <a:uLnTx/>
                <a:uFillTx/>
                <a:latin typeface="ＭＳ Ｐゴシック" charset="-128"/>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en-US" altLang="ja-JP" sz="3200" b="0" i="0" u="none" strike="noStrike" kern="0" cap="none" spc="0" normalizeH="0" baseline="0" noProof="0" dirty="0">
              <a:ln>
                <a:noFill/>
              </a:ln>
              <a:solidFill>
                <a:srgbClr val="000000"/>
              </a:solidFill>
              <a:effectLst/>
              <a:uLnTx/>
              <a:uFillTx/>
              <a:latin typeface="ＭＳ Ｐゴシック" charset="-128"/>
              <a:ea typeface="ＭＳ Ｐゴシック" charset="-128"/>
              <a:cs typeface="+mn-cs"/>
            </a:endParaRPr>
          </a:p>
        </p:txBody>
      </p:sp>
      <p:sp>
        <p:nvSpPr>
          <p:cNvPr id="2" name="テキスト ボックス 1">
            <a:extLst>
              <a:ext uri="{FF2B5EF4-FFF2-40B4-BE49-F238E27FC236}">
                <a16:creationId xmlns:a16="http://schemas.microsoft.com/office/drawing/2014/main" id="{02F6111C-E05E-CC4A-8042-81889380A3EA}"/>
              </a:ext>
            </a:extLst>
          </p:cNvPr>
          <p:cNvSpPr txBox="1"/>
          <p:nvPr/>
        </p:nvSpPr>
        <p:spPr>
          <a:xfrm>
            <a:off x="-1" y="0"/>
            <a:ext cx="12206995" cy="707886"/>
          </a:xfrm>
          <a:prstGeom prst="rect">
            <a:avLst/>
          </a:prstGeom>
          <a:solidFill>
            <a:schemeClr val="accent2"/>
          </a:solidFill>
          <a:ln w="19050" cap="flat" cmpd="sng" algn="ctr">
            <a:noFill/>
            <a:prstDash val="solid"/>
            <a:miter lim="800000"/>
          </a:ln>
          <a:effectLst/>
        </p:spPr>
        <p:txBody>
          <a:bodyPr wrap="square" rtlCol="0">
            <a:spAutoFit/>
          </a:bodyPr>
          <a:lstStyle/>
          <a:p>
            <a:pPr marL="0" marR="0" lvl="0" indent="0" algn="ctr" defTabSz="417909" rtl="0" eaLnBrk="1" fontAlgn="auto" latinLnBrk="0" hangingPunct="1">
              <a:spcBef>
                <a:spcPts val="0"/>
              </a:spcBef>
              <a:buClrTx/>
              <a:buSzTx/>
              <a:buFontTx/>
              <a:buNone/>
              <a:tabLst/>
              <a:defRPr/>
            </a:pPr>
            <a:r>
              <a:rPr kumimoji="0" lang="ja-JP" altLang="en-US" sz="4000" b="1" i="0" u="none" strike="noStrike" kern="100" cap="none" spc="0" normalizeH="0" baseline="0" noProof="0" dirty="0">
                <a:ln w="0"/>
                <a:solidFill>
                  <a:prstClr val="white"/>
                </a:solidFill>
                <a:effectLst>
                  <a:outerShdw blurRad="38100" dist="19050" dir="2700000" algn="tl" rotWithShape="0">
                    <a:prstClr val="black">
                      <a:alpha val="40000"/>
                    </a:prstClr>
                  </a:outerShdw>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１</a:t>
            </a:r>
            <a:r>
              <a:rPr kumimoji="0" lang="en-US" altLang="ja-JP" sz="4000" b="1" i="0" u="none" strike="noStrike" kern="100" cap="none" spc="0" normalizeH="0" baseline="0" noProof="0" dirty="0">
                <a:ln w="0"/>
                <a:solidFill>
                  <a:prstClr val="white"/>
                </a:solidFill>
                <a:effectLst>
                  <a:outerShdw blurRad="38100" dist="19050" dir="2700000" algn="tl" rotWithShape="0">
                    <a:prstClr val="black">
                      <a:alpha val="40000"/>
                    </a:prstClr>
                  </a:outerShdw>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a:t>
            </a:r>
            <a:r>
              <a:rPr kumimoji="0" lang="ja-JP" altLang="en-US" sz="4000" b="1" i="0" u="none" strike="noStrike" kern="100" cap="none" spc="0" normalizeH="0" baseline="0" noProof="0" dirty="0">
                <a:ln w="0"/>
                <a:solidFill>
                  <a:prstClr val="white"/>
                </a:solidFill>
                <a:effectLst>
                  <a:outerShdw blurRad="38100" dist="19050" dir="2700000" algn="tl" rotWithShape="0">
                    <a:prstClr val="black">
                      <a:alpha val="40000"/>
                    </a:prstClr>
                  </a:outerShdw>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令和７年４月以降の対応</a:t>
            </a:r>
          </a:p>
        </p:txBody>
      </p:sp>
      <p:sp>
        <p:nvSpPr>
          <p:cNvPr id="3" name="タイトル 3">
            <a:extLst>
              <a:ext uri="{FF2B5EF4-FFF2-40B4-BE49-F238E27FC236}">
                <a16:creationId xmlns:a16="http://schemas.microsoft.com/office/drawing/2014/main" id="{100F5E31-EA46-BB50-0297-53788E6E94D7}"/>
              </a:ext>
            </a:extLst>
          </p:cNvPr>
          <p:cNvSpPr txBox="1">
            <a:spLocks/>
          </p:cNvSpPr>
          <p:nvPr/>
        </p:nvSpPr>
        <p:spPr>
          <a:xfrm>
            <a:off x="1351907" y="2588541"/>
            <a:ext cx="9885136" cy="2872255"/>
          </a:xfrm>
          <a:prstGeom prst="rect">
            <a:avLst/>
          </a:prstGeom>
          <a:solidFill>
            <a:schemeClr val="accent4">
              <a:lumMod val="20000"/>
              <a:lumOff val="80000"/>
            </a:schemeClr>
          </a:solidFill>
          <a:ln w="12700">
            <a:solidFill>
              <a:schemeClr val="tx1"/>
            </a:solidFill>
            <a:prstDash val="solid"/>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987425" indent="-711200" defTabSz="457200">
              <a:lnSpc>
                <a:spcPct val="100000"/>
              </a:lnSpc>
              <a:spcBef>
                <a:spcPts val="0"/>
              </a:spcBef>
              <a:defRPr/>
            </a:pPr>
            <a:r>
              <a:rPr lang="ja-JP" altLang="en-US" sz="3200" b="1" dirty="0">
                <a:latin typeface="BIZ UDPゴシック" panose="020B0400000000000000" pitchFamily="50" charset="-128"/>
                <a:ea typeface="BIZ UDPゴシック" panose="020B0400000000000000" pitchFamily="50" charset="-128"/>
              </a:rPr>
              <a:t>①　</a:t>
            </a:r>
            <a:r>
              <a:rPr lang="ja-JP" altLang="en-US" sz="3200" b="1" dirty="0">
                <a:solidFill>
                  <a:schemeClr val="accent2"/>
                </a:solidFill>
                <a:latin typeface="BIZ UDPゴシック" panose="020B0400000000000000" pitchFamily="50" charset="-128"/>
                <a:ea typeface="BIZ UDPゴシック" panose="020B0400000000000000" pitchFamily="50" charset="-128"/>
              </a:rPr>
              <a:t>令和７年度分</a:t>
            </a:r>
            <a:r>
              <a:rPr lang="ja-JP" altLang="en-US" sz="3200" b="1" dirty="0">
                <a:latin typeface="BIZ UDPゴシック" panose="020B0400000000000000" pitchFamily="50" charset="-128"/>
                <a:ea typeface="BIZ UDPゴシック" panose="020B0400000000000000" pitchFamily="50" charset="-128"/>
              </a:rPr>
              <a:t>の「賃金改善</a:t>
            </a:r>
            <a:r>
              <a:rPr lang="ja-JP" altLang="en-US" sz="3200" b="1" dirty="0">
                <a:solidFill>
                  <a:schemeClr val="accent2"/>
                </a:solidFill>
                <a:latin typeface="BIZ UDPゴシック" panose="020B0400000000000000" pitchFamily="50" charset="-128"/>
                <a:ea typeface="BIZ UDPゴシック" panose="020B0400000000000000" pitchFamily="50" charset="-128"/>
              </a:rPr>
              <a:t>計画書</a:t>
            </a:r>
            <a:r>
              <a:rPr lang="ja-JP" altLang="en-US" sz="3200" b="1" dirty="0">
                <a:latin typeface="BIZ UDPゴシック" panose="020B0400000000000000" pitchFamily="50" charset="-128"/>
                <a:ea typeface="BIZ UDPゴシック" panose="020B0400000000000000" pitchFamily="50" charset="-128"/>
              </a:rPr>
              <a:t>」を４月に作成し、</a:t>
            </a:r>
            <a:endParaRPr lang="en-US" altLang="ja-JP" sz="3200" b="1" dirty="0">
              <a:latin typeface="BIZ UDPゴシック" panose="020B0400000000000000" pitchFamily="50" charset="-128"/>
              <a:ea typeface="BIZ UDPゴシック" panose="020B0400000000000000" pitchFamily="50" charset="-128"/>
            </a:endParaRPr>
          </a:p>
          <a:p>
            <a:pPr marL="987425" indent="-711200" defTabSz="457200">
              <a:lnSpc>
                <a:spcPct val="100000"/>
              </a:lnSpc>
              <a:spcBef>
                <a:spcPts val="0"/>
              </a:spcBef>
              <a:defRPr/>
            </a:pPr>
            <a:r>
              <a:rPr lang="ja-JP" altLang="en-US" sz="3200" b="1" dirty="0">
                <a:latin typeface="BIZ UDPゴシック" panose="020B0400000000000000" pitchFamily="50" charset="-128"/>
                <a:ea typeface="BIZ UDPゴシック" panose="020B0400000000000000" pitchFamily="50" charset="-128"/>
              </a:rPr>
              <a:t>　　 令和７年</a:t>
            </a:r>
            <a:r>
              <a:rPr lang="ja-JP" altLang="en-US" sz="3200" b="1" dirty="0">
                <a:solidFill>
                  <a:schemeClr val="accent2"/>
                </a:solidFill>
                <a:latin typeface="BIZ UDPゴシック" panose="020B0400000000000000" pitchFamily="50" charset="-128"/>
                <a:ea typeface="BIZ UDPゴシック" panose="020B0400000000000000" pitchFamily="50" charset="-128"/>
              </a:rPr>
              <a:t>６月末までに厚生局に提出します</a:t>
            </a:r>
            <a:endParaRPr lang="en-US" altLang="ja-JP" sz="3200" b="1" dirty="0">
              <a:solidFill>
                <a:schemeClr val="accent2"/>
              </a:solidFill>
              <a:latin typeface="BIZ UDPゴシック" panose="020B0400000000000000" pitchFamily="50" charset="-128"/>
              <a:ea typeface="BIZ UDPゴシック" panose="020B0400000000000000" pitchFamily="50" charset="-128"/>
            </a:endParaRPr>
          </a:p>
          <a:p>
            <a:pPr marL="987425" indent="-711200" defTabSz="457200">
              <a:lnSpc>
                <a:spcPct val="100000"/>
              </a:lnSpc>
              <a:spcBef>
                <a:spcPts val="0"/>
              </a:spcBef>
              <a:defRPr/>
            </a:pPr>
            <a:endParaRPr lang="en-US" altLang="ja-JP" sz="3200" b="1" dirty="0">
              <a:latin typeface="BIZ UDPゴシック" panose="020B0400000000000000" pitchFamily="50" charset="-128"/>
              <a:ea typeface="BIZ UDPゴシック" panose="020B0400000000000000" pitchFamily="50" charset="-128"/>
            </a:endParaRPr>
          </a:p>
          <a:p>
            <a:pPr marL="987425" indent="-711200" defTabSz="457200">
              <a:lnSpc>
                <a:spcPct val="100000"/>
              </a:lnSpc>
              <a:spcBef>
                <a:spcPts val="0"/>
              </a:spcBef>
              <a:defRPr/>
            </a:pPr>
            <a:r>
              <a:rPr lang="ja-JP" altLang="en-US" sz="3200" b="1" dirty="0">
                <a:latin typeface="BIZ UDPゴシック" panose="020B0400000000000000" pitchFamily="50" charset="-128"/>
                <a:ea typeface="BIZ UDPゴシック" panose="020B0400000000000000" pitchFamily="50" charset="-128"/>
              </a:rPr>
              <a:t>②　</a:t>
            </a:r>
            <a:r>
              <a:rPr lang="ja-JP" altLang="en-US" sz="3200" b="1" dirty="0">
                <a:solidFill>
                  <a:schemeClr val="accent2"/>
                </a:solidFill>
                <a:latin typeface="BIZ UDPゴシック" panose="020B0400000000000000" pitchFamily="50" charset="-128"/>
                <a:ea typeface="BIZ UDPゴシック" panose="020B0400000000000000" pitchFamily="50" charset="-128"/>
              </a:rPr>
              <a:t>令和６年度分</a:t>
            </a:r>
            <a:r>
              <a:rPr lang="ja-JP" altLang="en-US" sz="3200" b="1" dirty="0">
                <a:latin typeface="BIZ UDPゴシック" panose="020B0400000000000000" pitchFamily="50" charset="-128"/>
                <a:ea typeface="BIZ UDPゴシック" panose="020B0400000000000000" pitchFamily="50" charset="-128"/>
              </a:rPr>
              <a:t>の「賃金改善</a:t>
            </a:r>
            <a:r>
              <a:rPr lang="ja-JP" altLang="en-US" sz="3200" b="1" dirty="0">
                <a:solidFill>
                  <a:schemeClr val="accent2"/>
                </a:solidFill>
                <a:latin typeface="BIZ UDPゴシック" panose="020B0400000000000000" pitchFamily="50" charset="-128"/>
                <a:ea typeface="BIZ UDPゴシック" panose="020B0400000000000000" pitchFamily="50" charset="-128"/>
              </a:rPr>
              <a:t>実績報告書</a:t>
            </a:r>
            <a:r>
              <a:rPr lang="ja-JP" altLang="en-US" sz="3200" b="1" dirty="0">
                <a:latin typeface="BIZ UDPゴシック" panose="020B0400000000000000" pitchFamily="50" charset="-128"/>
                <a:ea typeface="BIZ UDPゴシック" panose="020B0400000000000000" pitchFamily="50" charset="-128"/>
              </a:rPr>
              <a:t>」を作成し、</a:t>
            </a:r>
            <a:endParaRPr lang="en-US" altLang="ja-JP" sz="3200" b="1" dirty="0">
              <a:latin typeface="BIZ UDPゴシック" panose="020B0400000000000000" pitchFamily="50" charset="-128"/>
              <a:ea typeface="BIZ UDPゴシック" panose="020B0400000000000000" pitchFamily="50" charset="-128"/>
            </a:endParaRPr>
          </a:p>
          <a:p>
            <a:pPr marL="987425" indent="-711200" defTabSz="457200">
              <a:lnSpc>
                <a:spcPct val="100000"/>
              </a:lnSpc>
              <a:spcBef>
                <a:spcPts val="0"/>
              </a:spcBef>
              <a:defRPr/>
            </a:pPr>
            <a:r>
              <a:rPr lang="ja-JP" altLang="en-US" sz="3200" b="1" dirty="0">
                <a:latin typeface="BIZ UDPゴシック" panose="020B0400000000000000" pitchFamily="50" charset="-128"/>
                <a:ea typeface="BIZ UDPゴシック" panose="020B0400000000000000" pitchFamily="50" charset="-128"/>
              </a:rPr>
              <a:t>　　 令和７年</a:t>
            </a:r>
            <a:r>
              <a:rPr lang="ja-JP" altLang="en-US" sz="3200" b="1" dirty="0">
                <a:solidFill>
                  <a:schemeClr val="accent2"/>
                </a:solidFill>
                <a:latin typeface="BIZ UDPゴシック" panose="020B0400000000000000" pitchFamily="50" charset="-128"/>
                <a:ea typeface="BIZ UDPゴシック" panose="020B0400000000000000" pitchFamily="50" charset="-128"/>
              </a:rPr>
              <a:t>８月末までに厚生局に提出します</a:t>
            </a:r>
          </a:p>
        </p:txBody>
      </p:sp>
      <p:sp>
        <p:nvSpPr>
          <p:cNvPr id="8" name="テキスト ボックス 7">
            <a:extLst>
              <a:ext uri="{FF2B5EF4-FFF2-40B4-BE49-F238E27FC236}">
                <a16:creationId xmlns:a16="http://schemas.microsoft.com/office/drawing/2014/main" id="{14EB139D-86D9-FA1B-8C25-F7CD0F64599A}"/>
              </a:ext>
            </a:extLst>
          </p:cNvPr>
          <p:cNvSpPr txBox="1"/>
          <p:nvPr/>
        </p:nvSpPr>
        <p:spPr>
          <a:xfrm>
            <a:off x="0" y="1321001"/>
            <a:ext cx="12206995" cy="1200329"/>
          </a:xfrm>
          <a:prstGeom prst="rect">
            <a:avLst/>
          </a:prstGeom>
          <a:noFill/>
          <a:ln w="19050" cap="flat" cmpd="sng" algn="ctr">
            <a:noFill/>
            <a:prstDash val="solid"/>
            <a:miter lim="800000"/>
          </a:ln>
          <a:effectLst/>
        </p:spPr>
        <p:txBody>
          <a:bodyPr wrap="square" rtlCol="0">
            <a:spAutoFit/>
          </a:bodyPr>
          <a:lstStyle/>
          <a:p>
            <a:pPr marL="0" marR="0" lvl="0" indent="0" algn="ctr" defTabSz="417909" rtl="0" eaLnBrk="1" fontAlgn="auto" latinLnBrk="0" hangingPunct="1">
              <a:spcBef>
                <a:spcPts val="0"/>
              </a:spcBef>
              <a:buClrTx/>
              <a:buSzTx/>
              <a:buFontTx/>
              <a:buNone/>
              <a:tabLst/>
              <a:defRPr/>
            </a:pPr>
            <a:r>
              <a:rPr kumimoji="0" lang="ja-JP" altLang="en-US" sz="3600" b="1" i="0" u="none" strike="noStrike" kern="100" cap="none" spc="0" normalizeH="0" baseline="0" noProof="0" dirty="0">
                <a:ln w="0"/>
                <a:effectLst>
                  <a:outerShdw blurRad="38100" dist="19050" dir="2700000" algn="tl" rotWithShape="0">
                    <a:prstClr val="black">
                      <a:alpha val="40000"/>
                    </a:prstClr>
                  </a:outerShdw>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令和６年度にベースアップ評価料を算定した医療機関は、</a:t>
            </a:r>
            <a:endParaRPr kumimoji="0" lang="en-US" altLang="ja-JP" sz="3600" b="1" i="0" u="none" strike="noStrike" kern="100" cap="none" spc="0" normalizeH="0" baseline="0" noProof="0" dirty="0">
              <a:ln w="0"/>
              <a:effectLst>
                <a:outerShdw blurRad="38100" dist="19050" dir="2700000" algn="tl" rotWithShape="0">
                  <a:prstClr val="black">
                    <a:alpha val="40000"/>
                  </a:prstClr>
                </a:outerShdw>
              </a:effectLst>
              <a:uLnTx/>
              <a:uFillTx/>
              <a:latin typeface="BIZ UDゴシック" panose="020B0400000000000000" pitchFamily="49" charset="-128"/>
              <a:ea typeface="BIZ UDゴシック" panose="020B0400000000000000" pitchFamily="49" charset="-128"/>
              <a:cs typeface="Times New Roman" panose="02020603050405020304" pitchFamily="18" charset="0"/>
            </a:endParaRPr>
          </a:p>
          <a:p>
            <a:pPr marL="0" marR="0" lvl="0" indent="0" algn="ctr" defTabSz="417909" rtl="0" eaLnBrk="1" fontAlgn="auto" latinLnBrk="0" hangingPunct="1">
              <a:spcBef>
                <a:spcPts val="0"/>
              </a:spcBef>
              <a:buClrTx/>
              <a:buSzTx/>
              <a:buFontTx/>
              <a:buNone/>
              <a:tabLst/>
              <a:defRPr/>
            </a:pPr>
            <a:r>
              <a:rPr kumimoji="0" lang="ja-JP" altLang="en-US" sz="3600" b="1" i="0" u="none" strike="noStrike" kern="100" cap="none" spc="0" normalizeH="0" baseline="0" noProof="0" dirty="0">
                <a:ln w="0"/>
                <a:effectLst>
                  <a:outerShdw blurRad="38100" dist="19050" dir="2700000" algn="tl" rotWithShape="0">
                    <a:prstClr val="black">
                      <a:alpha val="40000"/>
                    </a:prstClr>
                  </a:outerShdw>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４月以降、以下の対応が必要です</a:t>
            </a:r>
          </a:p>
        </p:txBody>
      </p:sp>
      <p:sp>
        <p:nvSpPr>
          <p:cNvPr id="13" name="テキスト ボックス 12">
            <a:extLst>
              <a:ext uri="{FF2B5EF4-FFF2-40B4-BE49-F238E27FC236}">
                <a16:creationId xmlns:a16="http://schemas.microsoft.com/office/drawing/2014/main" id="{8AB543BA-7215-0AF5-3337-8CF8121670DE}"/>
              </a:ext>
            </a:extLst>
          </p:cNvPr>
          <p:cNvSpPr txBox="1"/>
          <p:nvPr/>
        </p:nvSpPr>
        <p:spPr>
          <a:xfrm>
            <a:off x="1692350" y="6143630"/>
            <a:ext cx="9270925" cy="461665"/>
          </a:xfrm>
          <a:prstGeom prst="rect">
            <a:avLst/>
          </a:prstGeom>
          <a:noFill/>
          <a:ln w="38100">
            <a:noFill/>
          </a:ln>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srgbClr val="002060"/>
                </a:solidFill>
                <a:effectLst/>
                <a:uLnTx/>
                <a:uFillTx/>
                <a:latin typeface="游ゴシック" panose="020B0400000000000000" pitchFamily="50" charset="-128"/>
                <a:ea typeface="游ゴシック" panose="020B0400000000000000" pitchFamily="50" charset="-128"/>
                <a:cs typeface="+mn-cs"/>
              </a:rPr>
              <a:t>次ページ以降で①と②の概要についてご説明いたします</a:t>
            </a:r>
            <a:endParaRPr kumimoji="0" lang="en-US" altLang="ja-JP" sz="2400" b="1" i="0" u="none" strike="noStrike" kern="1200" cap="none" spc="0" normalizeH="0" baseline="0" noProof="0" dirty="0">
              <a:ln>
                <a:noFill/>
              </a:ln>
              <a:solidFill>
                <a:srgbClr val="002060"/>
              </a:solidFill>
              <a:effectLst/>
              <a:uLnTx/>
              <a:uFillTx/>
              <a:latin typeface="游ゴシック" panose="020B0400000000000000" pitchFamily="50" charset="-128"/>
              <a:ea typeface="游ゴシック" panose="020B0400000000000000" pitchFamily="50" charset="-128"/>
              <a:cs typeface="+mn-cs"/>
            </a:endParaRPr>
          </a:p>
        </p:txBody>
      </p:sp>
      <p:pic>
        <p:nvPicPr>
          <p:cNvPr id="10" name="図 9" descr="アイコン&#10;&#10;自動的に生成された説明">
            <a:extLst>
              <a:ext uri="{FF2B5EF4-FFF2-40B4-BE49-F238E27FC236}">
                <a16:creationId xmlns:a16="http://schemas.microsoft.com/office/drawing/2014/main" id="{7122EFBE-84CE-AF9B-80D1-A7ACD45598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241" y="5721069"/>
            <a:ext cx="1421567" cy="1121275"/>
          </a:xfrm>
          <a:prstGeom prst="rect">
            <a:avLst/>
          </a:prstGeom>
        </p:spPr>
      </p:pic>
      <p:sp>
        <p:nvSpPr>
          <p:cNvPr id="4" name="吹き出し: 角を丸めた四角形 3">
            <a:extLst>
              <a:ext uri="{FF2B5EF4-FFF2-40B4-BE49-F238E27FC236}">
                <a16:creationId xmlns:a16="http://schemas.microsoft.com/office/drawing/2014/main" id="{60D2A988-073E-7A4F-E0DE-007141EE1336}"/>
              </a:ext>
            </a:extLst>
          </p:cNvPr>
          <p:cNvSpPr/>
          <p:nvPr/>
        </p:nvSpPr>
        <p:spPr>
          <a:xfrm>
            <a:off x="1692350" y="6076419"/>
            <a:ext cx="9204250" cy="590431"/>
          </a:xfrm>
          <a:prstGeom prst="wedgeRoundRectCallout">
            <a:avLst>
              <a:gd name="adj1" fmla="val -51508"/>
              <a:gd name="adj2" fmla="val 15250"/>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62971201"/>
      </p:ext>
    </p:extLst>
  </p:cSld>
  <p:clrMapOvr>
    <a:masterClrMapping/>
  </p:clrMapOvr>
  <mc:AlternateContent xmlns:mc="http://schemas.openxmlformats.org/markup-compatibility/2006" xmlns:p14="http://schemas.microsoft.com/office/powerpoint/2010/main">
    <mc:Choice Requires="p14">
      <p:transition spd="slow" p14:dur="2000" advTm="36965"/>
    </mc:Choice>
    <mc:Fallback xmlns="">
      <p:transition spd="slow" advTm="36965"/>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90E4C3-0AC5-05E2-D47C-9A758C531A57}"/>
            </a:ext>
          </a:extLst>
        </p:cNvPr>
        <p:cNvGrpSpPr/>
        <p:nvPr/>
      </p:nvGrpSpPr>
      <p:grpSpPr>
        <a:xfrm>
          <a:off x="0" y="0"/>
          <a:ext cx="0" cy="0"/>
          <a:chOff x="0" y="0"/>
          <a:chExt cx="0" cy="0"/>
        </a:xfrm>
      </p:grpSpPr>
      <p:sp>
        <p:nvSpPr>
          <p:cNvPr id="14" name="スライド番号プレースホルダー 4">
            <a:extLst>
              <a:ext uri="{FF2B5EF4-FFF2-40B4-BE49-F238E27FC236}">
                <a16:creationId xmlns:a16="http://schemas.microsoft.com/office/drawing/2014/main" id="{3C8FE47F-AF1A-63FB-274D-BCF68B276709}"/>
              </a:ext>
            </a:extLst>
          </p:cNvPr>
          <p:cNvSpPr txBox="1">
            <a:spLocks noGrp="1"/>
          </p:cNvSpPr>
          <p:nvPr/>
        </p:nvSpPr>
        <p:spPr bwMode="auto">
          <a:xfrm>
            <a:off x="9912424" y="61906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E067961-EC55-4815-9B2E-C9E7B8471E1C}" type="slidenum">
              <a:rPr kumimoji="1" lang="en-US" altLang="ja-JP" sz="3200" b="0" i="0" u="none" strike="noStrike" kern="0" cap="none" spc="0" normalizeH="0" baseline="0" noProof="0">
                <a:ln>
                  <a:noFill/>
                </a:ln>
                <a:solidFill>
                  <a:srgbClr val="000000"/>
                </a:solidFill>
                <a:effectLst/>
                <a:uLnTx/>
                <a:uFillTx/>
                <a:latin typeface="ＭＳ Ｐゴシック" charset="-128"/>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en-US" altLang="ja-JP" sz="3200" b="0" i="0" u="none" strike="noStrike" kern="0" cap="none" spc="0" normalizeH="0" baseline="0" noProof="0" dirty="0">
              <a:ln>
                <a:noFill/>
              </a:ln>
              <a:solidFill>
                <a:srgbClr val="000000"/>
              </a:solidFill>
              <a:effectLst/>
              <a:uLnTx/>
              <a:uFillTx/>
              <a:latin typeface="ＭＳ Ｐゴシック" charset="-128"/>
              <a:ea typeface="ＭＳ Ｐゴシック" charset="-128"/>
              <a:cs typeface="+mn-cs"/>
            </a:endParaRPr>
          </a:p>
        </p:txBody>
      </p:sp>
      <p:sp>
        <p:nvSpPr>
          <p:cNvPr id="4" name="テキスト ボックス 3">
            <a:extLst>
              <a:ext uri="{FF2B5EF4-FFF2-40B4-BE49-F238E27FC236}">
                <a16:creationId xmlns:a16="http://schemas.microsoft.com/office/drawing/2014/main" id="{642D7440-7581-5421-6224-F04598FCC0AD}"/>
              </a:ext>
            </a:extLst>
          </p:cNvPr>
          <p:cNvSpPr txBox="1"/>
          <p:nvPr/>
        </p:nvSpPr>
        <p:spPr>
          <a:xfrm>
            <a:off x="957016" y="814449"/>
            <a:ext cx="10277967" cy="369332"/>
          </a:xfrm>
          <a:prstGeom prst="rect">
            <a:avLst/>
          </a:prstGeom>
          <a:solidFill>
            <a:schemeClr val="tx2">
              <a:lumMod val="10000"/>
              <a:lumOff val="90000"/>
            </a:schemeClr>
          </a:solidFill>
          <a:ln w="9525">
            <a:solidFill>
              <a:schemeClr val="tx1"/>
            </a:solidFill>
            <a:prstDash val="dash"/>
          </a:ln>
        </p:spPr>
        <p:style>
          <a:lnRef idx="1">
            <a:schemeClr val="accent3"/>
          </a:lnRef>
          <a:fillRef idx="2">
            <a:schemeClr val="accent3"/>
          </a:fillRef>
          <a:effectRef idx="1">
            <a:schemeClr val="accent3"/>
          </a:effectRef>
          <a:fontRef idx="minor">
            <a:schemeClr val="dk1"/>
          </a:fontRef>
        </p:style>
        <p:txBody>
          <a:bodyPr wrap="square">
            <a:spAutoFit/>
          </a:bodyPr>
          <a:lstStyle/>
          <a:p>
            <a:pPr algn="ctr" defTabSz="457200">
              <a:defRPr/>
            </a:pPr>
            <a:r>
              <a:rPr lang="ja-JP" altLang="en-US" b="1" dirty="0">
                <a:latin typeface="+mn-ea"/>
              </a:rPr>
              <a:t>令和７年３月</a:t>
            </a:r>
            <a:r>
              <a:rPr lang="en-US" altLang="ja-JP" b="1" dirty="0">
                <a:latin typeface="+mn-ea"/>
              </a:rPr>
              <a:t>31</a:t>
            </a:r>
            <a:r>
              <a:rPr lang="ja-JP" altLang="en-US" b="1" dirty="0">
                <a:latin typeface="+mn-ea"/>
              </a:rPr>
              <a:t>日付けで厚生労働省から示された疑義解釈（抜粋・一部加筆）</a:t>
            </a:r>
            <a:endParaRPr lang="en-US" altLang="ja-JP" b="1" dirty="0">
              <a:latin typeface="+mn-ea"/>
            </a:endParaRPr>
          </a:p>
        </p:txBody>
      </p:sp>
      <p:graphicFrame>
        <p:nvGraphicFramePr>
          <p:cNvPr id="3" name="表 2">
            <a:extLst>
              <a:ext uri="{FF2B5EF4-FFF2-40B4-BE49-F238E27FC236}">
                <a16:creationId xmlns:a16="http://schemas.microsoft.com/office/drawing/2014/main" id="{3284716F-26B1-BB13-F0B6-93CF9DD072BD}"/>
              </a:ext>
            </a:extLst>
          </p:cNvPr>
          <p:cNvGraphicFramePr>
            <a:graphicFrameLocks noGrp="1"/>
          </p:cNvGraphicFramePr>
          <p:nvPr>
            <p:extLst>
              <p:ext uri="{D42A27DB-BD31-4B8C-83A1-F6EECF244321}">
                <p14:modId xmlns:p14="http://schemas.microsoft.com/office/powerpoint/2010/main" val="1111381698"/>
              </p:ext>
            </p:extLst>
          </p:nvPr>
        </p:nvGraphicFramePr>
        <p:xfrm>
          <a:off x="304799" y="1504715"/>
          <a:ext cx="11582400" cy="4297680"/>
        </p:xfrm>
        <a:graphic>
          <a:graphicData uri="http://schemas.openxmlformats.org/drawingml/2006/table">
            <a:tbl>
              <a:tblPr firstRow="1" bandRow="1">
                <a:tableStyleId>{5C22544A-7EE6-4342-B048-85BDC9FD1C3A}</a:tableStyleId>
              </a:tblPr>
              <a:tblGrid>
                <a:gridCol w="11582400">
                  <a:extLst>
                    <a:ext uri="{9D8B030D-6E8A-4147-A177-3AD203B41FA5}">
                      <a16:colId xmlns:a16="http://schemas.microsoft.com/office/drawing/2014/main" val="1197490936"/>
                    </a:ext>
                  </a:extLst>
                </a:gridCol>
              </a:tblGrid>
              <a:tr h="370840">
                <a:tc>
                  <a:txBody>
                    <a:bodyPr/>
                    <a:lstStyle/>
                    <a:p>
                      <a:pPr marL="447675" indent="-447675"/>
                      <a:r>
                        <a:rPr lang="ja-JP" altLang="en-US" dirty="0"/>
                        <a:t>問 </a:t>
                      </a:r>
                      <a:r>
                        <a:rPr lang="en-US" altLang="ja-JP" dirty="0"/>
                        <a:t>12</a:t>
                      </a:r>
                      <a:r>
                        <a:rPr lang="ja-JP" altLang="en-US" dirty="0"/>
                        <a:t>　給与表等の存在しない医療機関又は訪問看護ステーションにおいて、令和５年度と令和６年度を比較して対象職員の変動がある場合、令和６年度の「賃金改善実績報告書」におけるベースアップ評価料による賃金改善の実施前後の基本給等総額について、どのように考えたらよいか。</a:t>
                      </a:r>
                    </a:p>
                  </a:txBody>
                  <a:tcPr/>
                </a:tc>
                <a:extLst>
                  <a:ext uri="{0D108BD9-81ED-4DB2-BD59-A6C34878D82A}">
                    <a16:rowId xmlns:a16="http://schemas.microsoft.com/office/drawing/2014/main" val="3512381293"/>
                  </a:ext>
                </a:extLst>
              </a:tr>
              <a:tr h="370840">
                <a:tc>
                  <a:txBody>
                    <a:bodyPr/>
                    <a:lstStyle/>
                    <a:p>
                      <a:pPr marL="714375" indent="-714375"/>
                      <a:r>
                        <a:rPr lang="ja-JP" altLang="en-US" dirty="0"/>
                        <a:t>（答）　令和５年度及び令和６年度のいずれの年度においても在籍している対象職員のみを対象として、ベースアップ評価料の届出にかかる賃金改善の実施前後の基本給等総額の差分を計算すること。</a:t>
                      </a:r>
                      <a:endParaRPr lang="en-US" altLang="ja-JP" dirty="0"/>
                    </a:p>
                    <a:p>
                      <a:pPr marL="714375" indent="-714375"/>
                      <a:endParaRPr lang="en-US" altLang="ja-JP" dirty="0"/>
                    </a:p>
                    <a:p>
                      <a:pPr marL="714375" indent="-714375"/>
                      <a:r>
                        <a:rPr lang="ja-JP" altLang="en-US" dirty="0"/>
                        <a:t>　　　　その際、「対象職員の常勤換算数」の項目には、実際の人数ではなく、令和５年度及び令和６年度のいずれの年度においても在籍している対象職員の常勤換算数について記載すること。</a:t>
                      </a:r>
                      <a:endParaRPr lang="en-US" altLang="ja-JP" dirty="0"/>
                    </a:p>
                    <a:p>
                      <a:pPr marL="714375" indent="-714375"/>
                      <a:endParaRPr lang="en-US" altLang="ja-JP" dirty="0"/>
                    </a:p>
                    <a:p>
                      <a:pPr marL="714375" indent="-714375"/>
                      <a:r>
                        <a:rPr lang="ja-JP" altLang="en-US" dirty="0"/>
                        <a:t>　　　　なお、上記による算出が困難なやむを得ない場合については、令和５年度における全ての対象職員の基本給等の総額（人数が変化している場合には、令和５年度における１人当たりの平均額を令和６年度の 対象職員数に乗じたもの）を用いて算出を行ってよい。</a:t>
                      </a:r>
                      <a:endParaRPr lang="en-US" altLang="ja-JP" dirty="0"/>
                    </a:p>
                    <a:p>
                      <a:pPr marL="714375" indent="-714375"/>
                      <a:endParaRPr lang="en-US" altLang="ja-JP" dirty="0"/>
                    </a:p>
                    <a:p>
                      <a:pPr marL="714375" indent="-714375"/>
                      <a:r>
                        <a:rPr lang="ja-JP" altLang="en-US" dirty="0"/>
                        <a:t>　　　　また、令和７年度の「賃金改善実績報告書」においては、令和５年度及び令和７年度のいずれの年度においても在籍している対象職員のみを対象として、 同様の計算を行うこと。</a:t>
                      </a:r>
                      <a:endParaRPr kumimoji="1" lang="ja-JP" altLang="en-US" dirty="0"/>
                    </a:p>
                  </a:txBody>
                  <a:tcPr>
                    <a:solidFill>
                      <a:schemeClr val="bg1">
                        <a:lumMod val="95000"/>
                      </a:schemeClr>
                    </a:solidFill>
                  </a:tcPr>
                </a:tc>
                <a:extLst>
                  <a:ext uri="{0D108BD9-81ED-4DB2-BD59-A6C34878D82A}">
                    <a16:rowId xmlns:a16="http://schemas.microsoft.com/office/drawing/2014/main" val="2438256920"/>
                  </a:ext>
                </a:extLst>
              </a:tr>
            </a:tbl>
          </a:graphicData>
        </a:graphic>
      </p:graphicFrame>
    </p:spTree>
    <p:extLst>
      <p:ext uri="{BB962C8B-B14F-4D97-AF65-F5344CB8AC3E}">
        <p14:creationId xmlns:p14="http://schemas.microsoft.com/office/powerpoint/2010/main" val="3317276272"/>
      </p:ext>
    </p:extLst>
  </p:cSld>
  <p:clrMapOvr>
    <a:masterClrMapping/>
  </p:clrMapOvr>
  <mc:AlternateContent xmlns:mc="http://schemas.openxmlformats.org/markup-compatibility/2006" xmlns:p14="http://schemas.microsoft.com/office/powerpoint/2010/main">
    <mc:Choice Requires="p14">
      <p:transition spd="slow" p14:dur="2000" advTm="36965"/>
    </mc:Choice>
    <mc:Fallback xmlns="">
      <p:transition spd="slow" advTm="36965"/>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D6D14-7B3D-D0CE-8342-3B373D3652CA}"/>
            </a:ext>
          </a:extLst>
        </p:cNvPr>
        <p:cNvGrpSpPr/>
        <p:nvPr/>
      </p:nvGrpSpPr>
      <p:grpSpPr>
        <a:xfrm>
          <a:off x="0" y="0"/>
          <a:ext cx="0" cy="0"/>
          <a:chOff x="0" y="0"/>
          <a:chExt cx="0" cy="0"/>
        </a:xfrm>
      </p:grpSpPr>
      <p:sp>
        <p:nvSpPr>
          <p:cNvPr id="14" name="スライド番号プレースホルダー 4">
            <a:extLst>
              <a:ext uri="{FF2B5EF4-FFF2-40B4-BE49-F238E27FC236}">
                <a16:creationId xmlns:a16="http://schemas.microsoft.com/office/drawing/2014/main" id="{232D3AB7-9CB8-1980-B82E-7891D26AAD74}"/>
              </a:ext>
            </a:extLst>
          </p:cNvPr>
          <p:cNvSpPr txBox="1">
            <a:spLocks noGrp="1"/>
          </p:cNvSpPr>
          <p:nvPr/>
        </p:nvSpPr>
        <p:spPr bwMode="auto">
          <a:xfrm>
            <a:off x="9912424" y="61906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E067961-EC55-4815-9B2E-C9E7B8471E1C}" type="slidenum">
              <a:rPr kumimoji="1" lang="en-US" altLang="ja-JP" sz="3200" b="0" i="0" u="none" strike="noStrike" kern="0" cap="none" spc="0" normalizeH="0" baseline="0" noProof="0">
                <a:ln>
                  <a:noFill/>
                </a:ln>
                <a:solidFill>
                  <a:srgbClr val="000000"/>
                </a:solidFill>
                <a:effectLst/>
                <a:uLnTx/>
                <a:uFillTx/>
                <a:latin typeface="ＭＳ Ｐゴシック" charset="-128"/>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en-US" altLang="ja-JP" sz="3200" b="0" i="0" u="none" strike="noStrike" kern="0" cap="none" spc="0" normalizeH="0" baseline="0" noProof="0" dirty="0">
              <a:ln>
                <a:noFill/>
              </a:ln>
              <a:solidFill>
                <a:srgbClr val="000000"/>
              </a:solidFill>
              <a:effectLst/>
              <a:uLnTx/>
              <a:uFillTx/>
              <a:latin typeface="ＭＳ Ｐゴシック" charset="-128"/>
              <a:ea typeface="ＭＳ Ｐゴシック" charset="-128"/>
              <a:cs typeface="+mn-cs"/>
            </a:endParaRPr>
          </a:p>
        </p:txBody>
      </p:sp>
      <p:sp>
        <p:nvSpPr>
          <p:cNvPr id="4" name="テキスト ボックス 3">
            <a:extLst>
              <a:ext uri="{FF2B5EF4-FFF2-40B4-BE49-F238E27FC236}">
                <a16:creationId xmlns:a16="http://schemas.microsoft.com/office/drawing/2014/main" id="{7F184B14-BC28-B8D4-C767-F7605A74A107}"/>
              </a:ext>
            </a:extLst>
          </p:cNvPr>
          <p:cNvSpPr txBox="1"/>
          <p:nvPr/>
        </p:nvSpPr>
        <p:spPr>
          <a:xfrm>
            <a:off x="957016" y="814449"/>
            <a:ext cx="10277967" cy="369332"/>
          </a:xfrm>
          <a:prstGeom prst="rect">
            <a:avLst/>
          </a:prstGeom>
          <a:solidFill>
            <a:schemeClr val="tx2">
              <a:lumMod val="10000"/>
              <a:lumOff val="90000"/>
            </a:schemeClr>
          </a:solidFill>
          <a:ln w="9525">
            <a:solidFill>
              <a:schemeClr val="tx1"/>
            </a:solidFill>
            <a:prstDash val="dash"/>
          </a:ln>
        </p:spPr>
        <p:style>
          <a:lnRef idx="1">
            <a:schemeClr val="accent3"/>
          </a:lnRef>
          <a:fillRef idx="2">
            <a:schemeClr val="accent3"/>
          </a:fillRef>
          <a:effectRef idx="1">
            <a:schemeClr val="accent3"/>
          </a:effectRef>
          <a:fontRef idx="minor">
            <a:schemeClr val="dk1"/>
          </a:fontRef>
        </p:style>
        <p:txBody>
          <a:bodyPr wrap="square">
            <a:spAutoFit/>
          </a:bodyPr>
          <a:lstStyle/>
          <a:p>
            <a:pPr algn="ctr" defTabSz="457200">
              <a:defRPr/>
            </a:pPr>
            <a:r>
              <a:rPr lang="ja-JP" altLang="en-US" b="1" dirty="0">
                <a:latin typeface="+mn-ea"/>
              </a:rPr>
              <a:t>令和７年３月</a:t>
            </a:r>
            <a:r>
              <a:rPr lang="en-US" altLang="ja-JP" b="1" dirty="0">
                <a:latin typeface="+mn-ea"/>
              </a:rPr>
              <a:t>31</a:t>
            </a:r>
            <a:r>
              <a:rPr lang="ja-JP" altLang="en-US" b="1" dirty="0">
                <a:latin typeface="+mn-ea"/>
              </a:rPr>
              <a:t>日付けで厚生労働省から示された疑義解釈（抜粋・一部加筆）</a:t>
            </a:r>
            <a:endParaRPr lang="en-US" altLang="ja-JP" b="1" dirty="0">
              <a:latin typeface="+mn-ea"/>
            </a:endParaRPr>
          </a:p>
        </p:txBody>
      </p:sp>
      <p:graphicFrame>
        <p:nvGraphicFramePr>
          <p:cNvPr id="3" name="表 2">
            <a:extLst>
              <a:ext uri="{FF2B5EF4-FFF2-40B4-BE49-F238E27FC236}">
                <a16:creationId xmlns:a16="http://schemas.microsoft.com/office/drawing/2014/main" id="{70B3B1E2-1002-B387-3DE3-5F902EB34DB6}"/>
              </a:ext>
            </a:extLst>
          </p:cNvPr>
          <p:cNvGraphicFramePr>
            <a:graphicFrameLocks noGrp="1"/>
          </p:cNvGraphicFramePr>
          <p:nvPr>
            <p:extLst>
              <p:ext uri="{D42A27DB-BD31-4B8C-83A1-F6EECF244321}">
                <p14:modId xmlns:p14="http://schemas.microsoft.com/office/powerpoint/2010/main" val="584331241"/>
              </p:ext>
            </p:extLst>
          </p:nvPr>
        </p:nvGraphicFramePr>
        <p:xfrm>
          <a:off x="304799" y="1504715"/>
          <a:ext cx="11582400" cy="1554480"/>
        </p:xfrm>
        <a:graphic>
          <a:graphicData uri="http://schemas.openxmlformats.org/drawingml/2006/table">
            <a:tbl>
              <a:tblPr firstRow="1" bandRow="1">
                <a:tableStyleId>{5C22544A-7EE6-4342-B048-85BDC9FD1C3A}</a:tableStyleId>
              </a:tblPr>
              <a:tblGrid>
                <a:gridCol w="11582400">
                  <a:extLst>
                    <a:ext uri="{9D8B030D-6E8A-4147-A177-3AD203B41FA5}">
                      <a16:colId xmlns:a16="http://schemas.microsoft.com/office/drawing/2014/main" val="1197490936"/>
                    </a:ext>
                  </a:extLst>
                </a:gridCol>
              </a:tblGrid>
              <a:tr h="370840">
                <a:tc>
                  <a:txBody>
                    <a:bodyPr/>
                    <a:lstStyle/>
                    <a:p>
                      <a:pPr marL="447675" indent="-447675"/>
                      <a:r>
                        <a:rPr lang="ja-JP" altLang="en-US" dirty="0"/>
                        <a:t>問 </a:t>
                      </a:r>
                      <a:r>
                        <a:rPr lang="en-US" altLang="ja-JP" dirty="0"/>
                        <a:t>13</a:t>
                      </a:r>
                      <a:r>
                        <a:rPr lang="ja-JP" altLang="en-US" dirty="0"/>
                        <a:t>　実際に行った賃金改善が届出に作成した「賃金改善計画書」の記載内容と異なっている場合、「賃金改善計画書」の内容と８月に提出する「賃金改善実績報告書」の内容が異なっていても問題ないか。</a:t>
                      </a:r>
                    </a:p>
                  </a:txBody>
                  <a:tcPr/>
                </a:tc>
                <a:extLst>
                  <a:ext uri="{0D108BD9-81ED-4DB2-BD59-A6C34878D82A}">
                    <a16:rowId xmlns:a16="http://schemas.microsoft.com/office/drawing/2014/main" val="3512381293"/>
                  </a:ext>
                </a:extLst>
              </a:tr>
              <a:tr h="370840">
                <a:tc>
                  <a:txBody>
                    <a:bodyPr/>
                    <a:lstStyle/>
                    <a:p>
                      <a:pPr marL="714375" indent="-714375"/>
                      <a:r>
                        <a:rPr lang="ja-JP" altLang="en-US" dirty="0"/>
                        <a:t>（答）　実際に行った賃金改善実績が「賃金改善実績報告書」に記載されていれば問題ない。</a:t>
                      </a:r>
                      <a:endParaRPr lang="en-US" altLang="ja-JP" dirty="0"/>
                    </a:p>
                    <a:p>
                      <a:pPr marL="714375" indent="-714375"/>
                      <a:r>
                        <a:rPr lang="ja-JP" altLang="en-US" dirty="0"/>
                        <a:t>　　　　また、「賃金改善実績報告書」の記載にあたり、必要に応じて、届出時点の「賃金改善計画書」を修正しても構わない。</a:t>
                      </a:r>
                      <a:endParaRPr kumimoji="1" lang="ja-JP" altLang="en-US" dirty="0"/>
                    </a:p>
                  </a:txBody>
                  <a:tcPr>
                    <a:solidFill>
                      <a:schemeClr val="bg1">
                        <a:lumMod val="95000"/>
                      </a:schemeClr>
                    </a:solidFill>
                  </a:tcPr>
                </a:tc>
                <a:extLst>
                  <a:ext uri="{0D108BD9-81ED-4DB2-BD59-A6C34878D82A}">
                    <a16:rowId xmlns:a16="http://schemas.microsoft.com/office/drawing/2014/main" val="2438256920"/>
                  </a:ext>
                </a:extLst>
              </a:tr>
            </a:tbl>
          </a:graphicData>
        </a:graphic>
      </p:graphicFrame>
    </p:spTree>
    <p:extLst>
      <p:ext uri="{BB962C8B-B14F-4D97-AF65-F5344CB8AC3E}">
        <p14:creationId xmlns:p14="http://schemas.microsoft.com/office/powerpoint/2010/main" val="1510211441"/>
      </p:ext>
    </p:extLst>
  </p:cSld>
  <p:clrMapOvr>
    <a:masterClrMapping/>
  </p:clrMapOvr>
  <mc:AlternateContent xmlns:mc="http://schemas.openxmlformats.org/markup-compatibility/2006" xmlns:p14="http://schemas.microsoft.com/office/powerpoint/2010/main">
    <mc:Choice Requires="p14">
      <p:transition spd="slow" p14:dur="2000" advTm="36965"/>
    </mc:Choice>
    <mc:Fallback xmlns="">
      <p:transition spd="slow" advTm="3696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8FEB5-58FB-E43C-4A9B-A3C4178A667A}"/>
            </a:ext>
          </a:extLst>
        </p:cNvPr>
        <p:cNvGrpSpPr/>
        <p:nvPr/>
      </p:nvGrpSpPr>
      <p:grpSpPr>
        <a:xfrm>
          <a:off x="0" y="0"/>
          <a:ext cx="0" cy="0"/>
          <a:chOff x="0" y="0"/>
          <a:chExt cx="0" cy="0"/>
        </a:xfrm>
      </p:grpSpPr>
      <p:sp>
        <p:nvSpPr>
          <p:cNvPr id="3" name="タイトル 3">
            <a:extLst>
              <a:ext uri="{FF2B5EF4-FFF2-40B4-BE49-F238E27FC236}">
                <a16:creationId xmlns:a16="http://schemas.microsoft.com/office/drawing/2014/main" id="{E46F0425-6E44-9FE2-073E-429B0422EB18}"/>
              </a:ext>
            </a:extLst>
          </p:cNvPr>
          <p:cNvSpPr txBox="1">
            <a:spLocks/>
          </p:cNvSpPr>
          <p:nvPr/>
        </p:nvSpPr>
        <p:spPr>
          <a:xfrm>
            <a:off x="439058" y="263884"/>
            <a:ext cx="11313885" cy="1505807"/>
          </a:xfrm>
          <a:prstGeom prst="rect">
            <a:avLst/>
          </a:prstGeom>
          <a:solidFill>
            <a:schemeClr val="accent4">
              <a:lumMod val="20000"/>
              <a:lumOff val="80000"/>
            </a:schemeClr>
          </a:solidFill>
          <a:ln w="12700">
            <a:solidFill>
              <a:schemeClr val="tx1"/>
            </a:solidFill>
            <a:prstDash val="solid"/>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987425" indent="-711200" defTabSz="457200">
              <a:lnSpc>
                <a:spcPct val="120000"/>
              </a:lnSpc>
              <a:spcBef>
                <a:spcPts val="0"/>
              </a:spcBef>
              <a:defRPr/>
            </a:pPr>
            <a:r>
              <a:rPr lang="ja-JP" altLang="en-US" sz="3200" b="1" dirty="0">
                <a:latin typeface="BIZ UDPゴシック" panose="020B0400000000000000" pitchFamily="50" charset="-128"/>
                <a:ea typeface="BIZ UDPゴシック" panose="020B0400000000000000" pitchFamily="50" charset="-128"/>
              </a:rPr>
              <a:t>①　</a:t>
            </a:r>
            <a:r>
              <a:rPr lang="ja-JP" altLang="en-US" sz="3200" b="1" dirty="0">
                <a:solidFill>
                  <a:schemeClr val="accent2"/>
                </a:solidFill>
                <a:latin typeface="BIZ UDPゴシック" panose="020B0400000000000000" pitchFamily="50" charset="-128"/>
                <a:ea typeface="BIZ UDPゴシック" panose="020B0400000000000000" pitchFamily="50" charset="-128"/>
              </a:rPr>
              <a:t>令和７年度分</a:t>
            </a:r>
            <a:r>
              <a:rPr lang="ja-JP" altLang="en-US" sz="3200" b="1" dirty="0">
                <a:latin typeface="BIZ UDPゴシック" panose="020B0400000000000000" pitchFamily="50" charset="-128"/>
                <a:ea typeface="BIZ UDPゴシック" panose="020B0400000000000000" pitchFamily="50" charset="-128"/>
              </a:rPr>
              <a:t>の「賃金改善</a:t>
            </a:r>
            <a:r>
              <a:rPr lang="ja-JP" altLang="en-US" sz="3200" b="1" dirty="0">
                <a:solidFill>
                  <a:schemeClr val="accent2"/>
                </a:solidFill>
                <a:latin typeface="BIZ UDPゴシック" panose="020B0400000000000000" pitchFamily="50" charset="-128"/>
                <a:ea typeface="BIZ UDPゴシック" panose="020B0400000000000000" pitchFamily="50" charset="-128"/>
              </a:rPr>
              <a:t>計画書</a:t>
            </a:r>
            <a:r>
              <a:rPr lang="ja-JP" altLang="en-US" sz="3200" b="1" dirty="0">
                <a:latin typeface="BIZ UDPゴシック" panose="020B0400000000000000" pitchFamily="50" charset="-128"/>
                <a:ea typeface="BIZ UDPゴシック" panose="020B0400000000000000" pitchFamily="50" charset="-128"/>
              </a:rPr>
              <a:t>」を４月に作成し、</a:t>
            </a:r>
            <a:endParaRPr lang="en-US" altLang="ja-JP" sz="3200" b="1" dirty="0">
              <a:latin typeface="BIZ UDPゴシック" panose="020B0400000000000000" pitchFamily="50" charset="-128"/>
              <a:ea typeface="BIZ UDPゴシック" panose="020B0400000000000000" pitchFamily="50" charset="-128"/>
            </a:endParaRPr>
          </a:p>
          <a:p>
            <a:pPr marL="987425" indent="-711200" defTabSz="457200">
              <a:lnSpc>
                <a:spcPct val="120000"/>
              </a:lnSpc>
              <a:spcBef>
                <a:spcPts val="0"/>
              </a:spcBef>
              <a:defRPr/>
            </a:pPr>
            <a:r>
              <a:rPr lang="ja-JP" altLang="en-US" sz="3200" b="1" dirty="0">
                <a:latin typeface="BIZ UDPゴシック" panose="020B0400000000000000" pitchFamily="50" charset="-128"/>
                <a:ea typeface="BIZ UDPゴシック" panose="020B0400000000000000" pitchFamily="50" charset="-128"/>
              </a:rPr>
              <a:t>　　 令和７年</a:t>
            </a:r>
            <a:r>
              <a:rPr lang="ja-JP" altLang="en-US" sz="3200" b="1" dirty="0">
                <a:solidFill>
                  <a:schemeClr val="accent2"/>
                </a:solidFill>
                <a:latin typeface="BIZ UDPゴシック" panose="020B0400000000000000" pitchFamily="50" charset="-128"/>
                <a:ea typeface="BIZ UDPゴシック" panose="020B0400000000000000" pitchFamily="50" charset="-128"/>
              </a:rPr>
              <a:t>６月末までに厚生局に提出します</a:t>
            </a:r>
            <a:endParaRPr kumimoji="0" lang="en-US" altLang="ja-JP" sz="3200" b="1" kern="0" dirty="0">
              <a:solidFill>
                <a:srgbClr val="2E3136"/>
              </a:solidFill>
              <a:highlight>
                <a:srgbClr val="FFFFFF"/>
              </a:highlight>
              <a:latin typeface="游ゴシック" panose="020B0400000000000000" pitchFamily="50" charset="-128"/>
              <a:ea typeface="游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578D9F88-C081-AF2F-D490-D64EF96E1243}"/>
              </a:ext>
            </a:extLst>
          </p:cNvPr>
          <p:cNvSpPr txBox="1"/>
          <p:nvPr/>
        </p:nvSpPr>
        <p:spPr>
          <a:xfrm>
            <a:off x="439058" y="2006816"/>
            <a:ext cx="11313886" cy="4647426"/>
          </a:xfrm>
          <a:prstGeom prst="rect">
            <a:avLst/>
          </a:prstGeom>
          <a:solidFill>
            <a:schemeClr val="bg1"/>
          </a:solidFill>
          <a:ln w="38100">
            <a:noFill/>
          </a:ln>
        </p:spPr>
        <p:style>
          <a:lnRef idx="1">
            <a:schemeClr val="accent3"/>
          </a:lnRef>
          <a:fillRef idx="2">
            <a:schemeClr val="accent3"/>
          </a:fillRef>
          <a:effectRef idx="1">
            <a:schemeClr val="accent3"/>
          </a:effectRef>
          <a:fontRef idx="minor">
            <a:schemeClr val="dk1"/>
          </a:fontRef>
        </p:style>
        <p:txBody>
          <a:bodyPr wrap="square">
            <a:spAutoFit/>
          </a:bodyPr>
          <a:lstStyle/>
          <a:p>
            <a:pPr marL="457200" marR="0" lvl="0" indent="-457200"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ja-JP" altLang="en-US" sz="24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令和７年度も「外来・在宅ベースアップ評価料</a:t>
            </a:r>
            <a:r>
              <a:rPr kumimoji="0" lang="en-US" altLang="ja-JP" sz="24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(Ⅰ)</a:t>
            </a:r>
            <a:r>
              <a:rPr kumimoji="0" lang="ja-JP" altLang="en-US" sz="24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」のみを算定する場合は、令和７年３月</a:t>
            </a:r>
            <a:r>
              <a:rPr kumimoji="0" lang="en-US" altLang="ja-JP" sz="24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31</a:t>
            </a:r>
            <a:r>
              <a:rPr kumimoji="0" lang="ja-JP" altLang="en-US" sz="24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日</a:t>
            </a:r>
            <a:r>
              <a:rPr kumimoji="0" lang="en-US" altLang="ja-JP" sz="2400" b="1" i="0" u="none" strike="noStrike" kern="1200" cap="none" spc="0" normalizeH="0" baseline="3000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a:t>
            </a:r>
            <a:r>
              <a:rPr kumimoji="0" lang="ja-JP" altLang="en-US" sz="24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に更新された新様式（</a:t>
            </a:r>
            <a:r>
              <a:rPr kumimoji="0" lang="ja-JP" altLang="en-US" sz="24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大幅に簡素化された新様式</a:t>
            </a:r>
            <a:r>
              <a:rPr kumimoji="0" lang="ja-JP" altLang="en-US" sz="24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）を利用して、令和７年度分の「賃金改善計画書」の作成・提出が可能です</a:t>
            </a:r>
            <a:endParaRPr kumimoji="0" lang="en-US" altLang="ja-JP" sz="24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0" lang="en-US" altLang="ja-JP"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令和７年１月</a:t>
            </a:r>
            <a:r>
              <a:rPr kumimoji="0" lang="en-US" altLang="ja-JP"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10</a:t>
            </a:r>
            <a:r>
              <a:rPr kumimoji="0"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日に示された新様式が、今回の賃金改善報告書の簡素化に伴い文言等の更新がなされたもの</a:t>
            </a:r>
            <a:endParaRPr kumimoji="0" lang="en-US" altLang="ja-JP"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457200" marR="0" lvl="0" indent="-457200"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altLang="ja-JP" sz="20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p>
            <a:pPr marR="0" lvl="0" defTabSz="457200" rtl="0" eaLnBrk="1" fontAlgn="auto" latinLnBrk="0" hangingPunct="1">
              <a:lnSpc>
                <a:spcPct val="100000"/>
              </a:lnSpc>
              <a:spcBef>
                <a:spcPts val="0"/>
              </a:spcBef>
              <a:spcAft>
                <a:spcPts val="0"/>
              </a:spcAft>
              <a:buClrTx/>
              <a:buSzTx/>
              <a:tabLst/>
              <a:defRPr/>
            </a:pPr>
            <a:endParaRPr kumimoji="0" lang="en-US" altLang="ja-JP" sz="2000" b="1" dirty="0">
              <a:solidFill>
                <a:schemeClr val="tx1"/>
              </a:solidFill>
              <a:latin typeface="游ゴシック" panose="020B0400000000000000" pitchFamily="50" charset="-128"/>
              <a:ea typeface="游ゴシック" panose="020B0400000000000000" pitchFamily="50" charset="-128"/>
            </a:endParaRPr>
          </a:p>
          <a:p>
            <a:pPr marR="0" lvl="0" defTabSz="457200" rtl="0" eaLnBrk="1" fontAlgn="auto" latinLnBrk="0" hangingPunct="1">
              <a:lnSpc>
                <a:spcPct val="100000"/>
              </a:lnSpc>
              <a:spcBef>
                <a:spcPts val="0"/>
              </a:spcBef>
              <a:spcAft>
                <a:spcPts val="0"/>
              </a:spcAft>
              <a:buClrTx/>
              <a:buSzTx/>
              <a:tabLst/>
              <a:defRPr/>
            </a:pPr>
            <a:endParaRPr kumimoji="0" lang="en-US" altLang="ja-JP" sz="2000" b="1" dirty="0">
              <a:solidFill>
                <a:schemeClr val="tx1"/>
              </a:solidFill>
              <a:latin typeface="游ゴシック" panose="020B0400000000000000" pitchFamily="50" charset="-128"/>
              <a:ea typeface="游ゴシック" panose="020B0400000000000000" pitchFamily="50" charset="-128"/>
            </a:endParaRPr>
          </a:p>
          <a:p>
            <a:pPr marR="0" lvl="0" defTabSz="457200" rtl="0" eaLnBrk="1" fontAlgn="auto" latinLnBrk="0" hangingPunct="1">
              <a:lnSpc>
                <a:spcPct val="100000"/>
              </a:lnSpc>
              <a:spcBef>
                <a:spcPts val="0"/>
              </a:spcBef>
              <a:spcAft>
                <a:spcPts val="0"/>
              </a:spcAft>
              <a:buClrTx/>
              <a:buSzTx/>
              <a:tabLst/>
              <a:defRPr/>
            </a:pPr>
            <a:endParaRPr kumimoji="0" lang="en-US" altLang="ja-JP" sz="24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p>
            <a:pPr marR="0" lvl="0" defTabSz="457200" rtl="0" eaLnBrk="1" fontAlgn="auto" latinLnBrk="0" hangingPunct="1">
              <a:lnSpc>
                <a:spcPct val="100000"/>
              </a:lnSpc>
              <a:spcBef>
                <a:spcPts val="0"/>
              </a:spcBef>
              <a:spcAft>
                <a:spcPts val="0"/>
              </a:spcAft>
              <a:buClrTx/>
              <a:buSzTx/>
              <a:tabLst/>
              <a:defRPr/>
            </a:pPr>
            <a:endParaRPr kumimoji="0" lang="en-US" altLang="ja-JP" sz="24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p>
            <a:pPr marL="457200" marR="0" lvl="0" indent="-457200"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ja-JP" altLang="en-US" sz="24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大幅に簡素化された新様式の作成手順を解説した資料と動画は、メンバーズルームに掲載しておりますので、ご参照ください</a:t>
            </a:r>
            <a:endParaRPr kumimoji="0" lang="en-US" altLang="ja-JP" sz="24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p>
            <a:pPr marL="457200" marR="0" lvl="0" indent="-457200"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altLang="ja-JP" sz="12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p>
            <a:pPr lvl="1" defTabSz="457200">
              <a:defRPr/>
            </a:pPr>
            <a:r>
              <a:rPr kumimoji="0" lang="ja-JP" altLang="en-US" sz="20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（日本医師会メンバーズルーム）</a:t>
            </a:r>
          </a:p>
          <a:p>
            <a:pPr lvl="1" defTabSz="457200">
              <a:defRPr/>
            </a:pPr>
            <a:r>
              <a:rPr kumimoji="0" lang="en-US" altLang="ja-JP" sz="20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https://www.med.or.jp/japanese/members/iryo/r06kaitei/index.html</a:t>
            </a:r>
            <a:endParaRPr kumimoji="0" lang="ja-JP" altLang="en-US" sz="20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p:txBody>
      </p:sp>
      <p:pic>
        <p:nvPicPr>
          <p:cNvPr id="1026" name="Picture 2">
            <a:extLst>
              <a:ext uri="{FF2B5EF4-FFF2-40B4-BE49-F238E27FC236}">
                <a16:creationId xmlns:a16="http://schemas.microsoft.com/office/drawing/2014/main" id="{BC68AFA9-C072-C534-E802-C8246AECAB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3855" y="561136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5B2C8567-BF0E-ECCE-5F1C-4B087888B39B}"/>
              </a:ext>
            </a:extLst>
          </p:cNvPr>
          <p:cNvSpPr txBox="1"/>
          <p:nvPr/>
        </p:nvSpPr>
        <p:spPr>
          <a:xfrm>
            <a:off x="1407579" y="3667804"/>
            <a:ext cx="10029705" cy="92333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rtlCol="0">
            <a:spAutoFit/>
          </a:bodyPr>
          <a:lstStyle/>
          <a:p>
            <a:pPr marL="177800" indent="-177800"/>
            <a:r>
              <a:rPr kumimoji="0" lang="en-US" altLang="ja-JP" sz="18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mn-cs"/>
              </a:rPr>
              <a:t>※</a:t>
            </a:r>
            <a:r>
              <a:rPr kumimoji="0" lang="ja-JP" altLang="en-US" sz="18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mn-cs"/>
              </a:rPr>
              <a:t>令和７年３月以降にベースアップ評価料の届出を行った医療機関は、その際、令和７年度分の「賃金改善計画書」を提出済みですので、改めて令和７年度分の「賃金改善計画書」を作成・提出する必要はありません</a:t>
            </a:r>
            <a:endParaRPr kumimoji="0" lang="en-US" altLang="ja-JP" sz="18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mn-cs"/>
            </a:endParaRPr>
          </a:p>
        </p:txBody>
      </p:sp>
      <p:pic>
        <p:nvPicPr>
          <p:cNvPr id="2" name="Picture 2" descr="注意のマーク">
            <a:extLst>
              <a:ext uri="{FF2B5EF4-FFF2-40B4-BE49-F238E27FC236}">
                <a16:creationId xmlns:a16="http://schemas.microsoft.com/office/drawing/2014/main" id="{AAB53087-490D-9352-1179-2159C86AD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70720" y="3766530"/>
            <a:ext cx="708309" cy="646332"/>
          </a:xfrm>
          <a:prstGeom prst="rect">
            <a:avLst/>
          </a:prstGeom>
          <a:noFill/>
          <a:extLst>
            <a:ext uri="{909E8E84-426E-40DD-AFC4-6F175D3DCCD1}">
              <a14:hiddenFill xmlns:a14="http://schemas.microsoft.com/office/drawing/2010/main">
                <a:solidFill>
                  <a:srgbClr val="FFFFFF"/>
                </a:solidFill>
              </a14:hiddenFill>
            </a:ext>
          </a:extLst>
        </p:spPr>
      </p:pic>
      <p:sp>
        <p:nvSpPr>
          <p:cNvPr id="7" name="スライド番号プレースホルダー 4">
            <a:extLst>
              <a:ext uri="{FF2B5EF4-FFF2-40B4-BE49-F238E27FC236}">
                <a16:creationId xmlns:a16="http://schemas.microsoft.com/office/drawing/2014/main" id="{394AB689-E355-5EA8-752B-5389D92D3DD7}"/>
              </a:ext>
            </a:extLst>
          </p:cNvPr>
          <p:cNvSpPr txBox="1">
            <a:spLocks noGrp="1"/>
          </p:cNvSpPr>
          <p:nvPr/>
        </p:nvSpPr>
        <p:spPr bwMode="auto">
          <a:xfrm>
            <a:off x="9912424" y="61906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E067961-EC55-4815-9B2E-C9E7B8471E1C}" type="slidenum">
              <a:rPr kumimoji="1" lang="en-US" altLang="ja-JP" sz="3200" b="0" i="0" u="none" strike="noStrike" kern="0" cap="none" spc="0" normalizeH="0" baseline="0" noProof="0">
                <a:ln>
                  <a:noFill/>
                </a:ln>
                <a:solidFill>
                  <a:srgbClr val="000000"/>
                </a:solidFill>
                <a:effectLst/>
                <a:uLnTx/>
                <a:uFillTx/>
                <a:latin typeface="ＭＳ Ｐゴシック" charset="-128"/>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en-US" altLang="ja-JP" sz="3200" b="0" i="0" u="none" strike="noStrike" kern="0" cap="none" spc="0" normalizeH="0" baseline="0" noProof="0" dirty="0">
              <a:ln>
                <a:noFill/>
              </a:ln>
              <a:solidFill>
                <a:srgbClr val="000000"/>
              </a:solidFill>
              <a:effectLst/>
              <a:uLnTx/>
              <a:uFillTx/>
              <a:latin typeface="ＭＳ Ｐゴシック" charset="-128"/>
              <a:ea typeface="ＭＳ Ｐゴシック" charset="-128"/>
              <a:cs typeface="+mn-cs"/>
            </a:endParaRPr>
          </a:p>
        </p:txBody>
      </p:sp>
    </p:spTree>
    <p:extLst>
      <p:ext uri="{BB962C8B-B14F-4D97-AF65-F5344CB8AC3E}">
        <p14:creationId xmlns:p14="http://schemas.microsoft.com/office/powerpoint/2010/main" val="2754291296"/>
      </p:ext>
    </p:extLst>
  </p:cSld>
  <p:clrMapOvr>
    <a:masterClrMapping/>
  </p:clrMapOvr>
  <mc:AlternateContent xmlns:mc="http://schemas.openxmlformats.org/markup-compatibility/2006" xmlns:p14="http://schemas.microsoft.com/office/powerpoint/2010/main">
    <mc:Choice Requires="p14">
      <p:transition spd="slow" p14:dur="2000" advTm="36965"/>
    </mc:Choice>
    <mc:Fallback xmlns="">
      <p:transition spd="slow" advTm="3696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8641F-36B9-013D-51F6-A4527CC52E1C}"/>
            </a:ext>
          </a:extLst>
        </p:cNvPr>
        <p:cNvGrpSpPr/>
        <p:nvPr/>
      </p:nvGrpSpPr>
      <p:grpSpPr>
        <a:xfrm>
          <a:off x="0" y="0"/>
          <a:ext cx="0" cy="0"/>
          <a:chOff x="0" y="0"/>
          <a:chExt cx="0" cy="0"/>
        </a:xfrm>
      </p:grpSpPr>
      <p:sp>
        <p:nvSpPr>
          <p:cNvPr id="14" name="スライド番号プレースホルダー 4">
            <a:extLst>
              <a:ext uri="{FF2B5EF4-FFF2-40B4-BE49-F238E27FC236}">
                <a16:creationId xmlns:a16="http://schemas.microsoft.com/office/drawing/2014/main" id="{C2964376-DB35-683D-A43A-8E040ACAC5DF}"/>
              </a:ext>
            </a:extLst>
          </p:cNvPr>
          <p:cNvSpPr txBox="1">
            <a:spLocks noGrp="1"/>
          </p:cNvSpPr>
          <p:nvPr/>
        </p:nvSpPr>
        <p:spPr bwMode="auto">
          <a:xfrm>
            <a:off x="9912424" y="61906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E067961-EC55-4815-9B2E-C9E7B8471E1C}" type="slidenum">
              <a:rPr kumimoji="1" lang="en-US" altLang="ja-JP" sz="3200" b="0" i="0" u="none" strike="noStrike" kern="0" cap="none" spc="0" normalizeH="0" baseline="0" noProof="0">
                <a:ln>
                  <a:noFill/>
                </a:ln>
                <a:solidFill>
                  <a:srgbClr val="000000"/>
                </a:solidFill>
                <a:effectLst/>
                <a:uLnTx/>
                <a:uFillTx/>
                <a:latin typeface="ＭＳ Ｐゴシック" charset="-128"/>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en-US" altLang="ja-JP" sz="3200" b="0" i="0" u="none" strike="noStrike" kern="0" cap="none" spc="0" normalizeH="0" baseline="0" noProof="0" dirty="0">
              <a:ln>
                <a:noFill/>
              </a:ln>
              <a:solidFill>
                <a:srgbClr val="000000"/>
              </a:solidFill>
              <a:effectLst/>
              <a:uLnTx/>
              <a:uFillTx/>
              <a:latin typeface="ＭＳ Ｐゴシック" charset="-128"/>
              <a:ea typeface="ＭＳ Ｐゴシック" charset="-128"/>
              <a:cs typeface="+mn-cs"/>
            </a:endParaRPr>
          </a:p>
        </p:txBody>
      </p:sp>
      <p:sp>
        <p:nvSpPr>
          <p:cNvPr id="3" name="タイトル 3">
            <a:extLst>
              <a:ext uri="{FF2B5EF4-FFF2-40B4-BE49-F238E27FC236}">
                <a16:creationId xmlns:a16="http://schemas.microsoft.com/office/drawing/2014/main" id="{5C7C4816-A410-32A7-EDBF-ABC5E7AE851D}"/>
              </a:ext>
            </a:extLst>
          </p:cNvPr>
          <p:cNvSpPr txBox="1">
            <a:spLocks/>
          </p:cNvSpPr>
          <p:nvPr/>
        </p:nvSpPr>
        <p:spPr>
          <a:xfrm>
            <a:off x="457200" y="308977"/>
            <a:ext cx="11277599" cy="1443624"/>
          </a:xfrm>
          <a:prstGeom prst="rect">
            <a:avLst/>
          </a:prstGeom>
          <a:solidFill>
            <a:schemeClr val="accent4">
              <a:lumMod val="20000"/>
              <a:lumOff val="80000"/>
            </a:schemeClr>
          </a:solidFill>
          <a:ln w="12700">
            <a:solidFill>
              <a:schemeClr val="tx1"/>
            </a:solidFill>
            <a:prstDash val="solid"/>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987425" indent="-711200" defTabSz="457200">
              <a:lnSpc>
                <a:spcPct val="130000"/>
              </a:lnSpc>
              <a:spcBef>
                <a:spcPts val="0"/>
              </a:spcBef>
              <a:defRPr/>
            </a:pPr>
            <a:r>
              <a:rPr lang="ja-JP" altLang="en-US" sz="3200" b="1" dirty="0">
                <a:latin typeface="BIZ UDPゴシック" panose="020B0400000000000000" pitchFamily="50" charset="-128"/>
                <a:ea typeface="BIZ UDPゴシック" panose="020B0400000000000000" pitchFamily="50" charset="-128"/>
              </a:rPr>
              <a:t>②　</a:t>
            </a:r>
            <a:r>
              <a:rPr lang="ja-JP" altLang="en-US" sz="3200" b="1" dirty="0">
                <a:solidFill>
                  <a:schemeClr val="accent2"/>
                </a:solidFill>
                <a:latin typeface="BIZ UDPゴシック" panose="020B0400000000000000" pitchFamily="50" charset="-128"/>
                <a:ea typeface="BIZ UDPゴシック" panose="020B0400000000000000" pitchFamily="50" charset="-128"/>
              </a:rPr>
              <a:t>令和６年度分</a:t>
            </a:r>
            <a:r>
              <a:rPr lang="ja-JP" altLang="en-US" sz="3200" b="1" dirty="0">
                <a:latin typeface="BIZ UDPゴシック" panose="020B0400000000000000" pitchFamily="50" charset="-128"/>
                <a:ea typeface="BIZ UDPゴシック" panose="020B0400000000000000" pitchFamily="50" charset="-128"/>
              </a:rPr>
              <a:t>の「賃金改善</a:t>
            </a:r>
            <a:r>
              <a:rPr lang="ja-JP" altLang="en-US" sz="3200" b="1" dirty="0">
                <a:solidFill>
                  <a:schemeClr val="accent2"/>
                </a:solidFill>
                <a:latin typeface="BIZ UDPゴシック" panose="020B0400000000000000" pitchFamily="50" charset="-128"/>
                <a:ea typeface="BIZ UDPゴシック" panose="020B0400000000000000" pitchFamily="50" charset="-128"/>
              </a:rPr>
              <a:t>実績報告書</a:t>
            </a:r>
            <a:r>
              <a:rPr lang="ja-JP" altLang="en-US" sz="3200" b="1" dirty="0">
                <a:latin typeface="BIZ UDPゴシック" panose="020B0400000000000000" pitchFamily="50" charset="-128"/>
                <a:ea typeface="BIZ UDPゴシック" panose="020B0400000000000000" pitchFamily="50" charset="-128"/>
              </a:rPr>
              <a:t>」を作成し、</a:t>
            </a:r>
            <a:endParaRPr lang="en-US" altLang="ja-JP" sz="3200" b="1" dirty="0">
              <a:latin typeface="BIZ UDPゴシック" panose="020B0400000000000000" pitchFamily="50" charset="-128"/>
              <a:ea typeface="BIZ UDPゴシック" panose="020B0400000000000000" pitchFamily="50" charset="-128"/>
            </a:endParaRPr>
          </a:p>
          <a:p>
            <a:pPr marL="987425" indent="-711200" defTabSz="457200">
              <a:lnSpc>
                <a:spcPct val="130000"/>
              </a:lnSpc>
              <a:spcBef>
                <a:spcPts val="0"/>
              </a:spcBef>
              <a:defRPr/>
            </a:pPr>
            <a:r>
              <a:rPr lang="ja-JP" altLang="en-US" sz="3200" b="1" dirty="0">
                <a:latin typeface="BIZ UDPゴシック" panose="020B0400000000000000" pitchFamily="50" charset="-128"/>
                <a:ea typeface="BIZ UDPゴシック" panose="020B0400000000000000" pitchFamily="50" charset="-128"/>
              </a:rPr>
              <a:t>　　 令和７年</a:t>
            </a:r>
            <a:r>
              <a:rPr lang="ja-JP" altLang="en-US" sz="3200" b="1" dirty="0">
                <a:solidFill>
                  <a:schemeClr val="accent2"/>
                </a:solidFill>
                <a:latin typeface="BIZ UDPゴシック" panose="020B0400000000000000" pitchFamily="50" charset="-128"/>
                <a:ea typeface="BIZ UDPゴシック" panose="020B0400000000000000" pitchFamily="50" charset="-128"/>
              </a:rPr>
              <a:t>８月末までに厚生局に提出します</a:t>
            </a:r>
          </a:p>
        </p:txBody>
      </p:sp>
      <p:sp>
        <p:nvSpPr>
          <p:cNvPr id="6" name="テキスト ボックス 5">
            <a:extLst>
              <a:ext uri="{FF2B5EF4-FFF2-40B4-BE49-F238E27FC236}">
                <a16:creationId xmlns:a16="http://schemas.microsoft.com/office/drawing/2014/main" id="{5614DE9D-9E50-45BC-CFFE-D54666453CC0}"/>
              </a:ext>
            </a:extLst>
          </p:cNvPr>
          <p:cNvSpPr txBox="1"/>
          <p:nvPr/>
        </p:nvSpPr>
        <p:spPr>
          <a:xfrm>
            <a:off x="533400" y="2756377"/>
            <a:ext cx="11880775" cy="2862322"/>
          </a:xfrm>
          <a:prstGeom prst="rect">
            <a:avLst/>
          </a:prstGeom>
          <a:noFill/>
          <a:ln w="38100">
            <a:noFill/>
          </a:ln>
        </p:spPr>
        <p:style>
          <a:lnRef idx="1">
            <a:schemeClr val="accent3"/>
          </a:lnRef>
          <a:fillRef idx="2">
            <a:schemeClr val="accent3"/>
          </a:fillRef>
          <a:effectRef idx="1">
            <a:schemeClr val="accent3"/>
          </a:effectRef>
          <a:fontRef idx="minor">
            <a:schemeClr val="dk1"/>
          </a:fontRef>
        </p:style>
        <p:txBody>
          <a:bodyPr wrap="square">
            <a:spAutoFit/>
          </a:bodyPr>
          <a:lstStyle/>
          <a:p>
            <a:pPr marL="457200" marR="0" lvl="0" indent="-457200"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ja-JP" altLang="en-US" sz="2000" b="1" i="0" u="none" strike="noStrike" kern="1200" cap="none" spc="0" normalizeH="0" baseline="0" noProof="0" dirty="0">
                <a:ln>
                  <a:noFill/>
                </a:ln>
                <a:solidFill>
                  <a:schemeClr val="tx1"/>
                </a:solidFill>
                <a:effectLst/>
                <a:uLnTx/>
                <a:uFillTx/>
                <a:latin typeface="+mn-ea"/>
                <a:cs typeface="+mn-cs"/>
              </a:rPr>
              <a:t>令和７年３月</a:t>
            </a:r>
            <a:r>
              <a:rPr kumimoji="0" lang="en-US" altLang="ja-JP" sz="2000" b="1" i="0" u="none" strike="noStrike" kern="1200" cap="none" spc="0" normalizeH="0" baseline="0" noProof="0" dirty="0">
                <a:ln>
                  <a:noFill/>
                </a:ln>
                <a:solidFill>
                  <a:schemeClr val="tx1"/>
                </a:solidFill>
                <a:effectLst/>
                <a:uLnTx/>
                <a:uFillTx/>
                <a:latin typeface="+mn-ea"/>
                <a:cs typeface="+mn-cs"/>
              </a:rPr>
              <a:t>31</a:t>
            </a:r>
            <a:r>
              <a:rPr kumimoji="0" lang="ja-JP" altLang="en-US" sz="2000" b="1" i="0" u="none" strike="noStrike" kern="1200" cap="none" spc="0" normalizeH="0" baseline="0" noProof="0" dirty="0">
                <a:ln>
                  <a:noFill/>
                </a:ln>
                <a:solidFill>
                  <a:schemeClr val="tx1"/>
                </a:solidFill>
                <a:effectLst/>
                <a:uLnTx/>
                <a:uFillTx/>
                <a:latin typeface="+mn-ea"/>
                <a:cs typeface="+mn-cs"/>
              </a:rPr>
              <a:t>日付けで「賃金改善</a:t>
            </a:r>
            <a:r>
              <a:rPr kumimoji="0" lang="ja-JP" altLang="en-US" sz="2000" b="1" i="0" u="none" strike="noStrike" kern="1200" cap="none" spc="0" normalizeH="0" baseline="0" noProof="0" dirty="0">
                <a:ln>
                  <a:noFill/>
                </a:ln>
                <a:solidFill>
                  <a:srgbClr val="FF0000"/>
                </a:solidFill>
                <a:effectLst/>
                <a:uLnTx/>
                <a:uFillTx/>
                <a:latin typeface="+mn-ea"/>
                <a:cs typeface="+mn-cs"/>
              </a:rPr>
              <a:t>実績報告書</a:t>
            </a:r>
            <a:r>
              <a:rPr kumimoji="0" lang="ja-JP" altLang="en-US" sz="2000" b="1" i="0" u="none" strike="noStrike" kern="1200" cap="none" spc="0" normalizeH="0" baseline="0" noProof="0" dirty="0">
                <a:ln>
                  <a:noFill/>
                </a:ln>
                <a:solidFill>
                  <a:schemeClr val="tx1"/>
                </a:solidFill>
                <a:effectLst/>
                <a:uLnTx/>
                <a:uFillTx/>
                <a:latin typeface="+mn-ea"/>
                <a:cs typeface="+mn-cs"/>
              </a:rPr>
              <a:t>」</a:t>
            </a:r>
            <a:r>
              <a:rPr kumimoji="0" lang="ja-JP" altLang="en-US" sz="2000" b="1" i="0" u="none" strike="noStrike" kern="1200" cap="none" spc="0" normalizeH="0" baseline="0" noProof="0" dirty="0">
                <a:ln>
                  <a:noFill/>
                </a:ln>
                <a:solidFill>
                  <a:srgbClr val="FF0000"/>
                </a:solidFill>
                <a:effectLst/>
                <a:uLnTx/>
                <a:uFillTx/>
                <a:latin typeface="+mn-ea"/>
                <a:cs typeface="+mn-cs"/>
              </a:rPr>
              <a:t>も大幅に簡素化</a:t>
            </a:r>
            <a:r>
              <a:rPr kumimoji="0" lang="ja-JP" altLang="en-US" sz="2000" b="1" i="0" u="none" strike="noStrike" kern="1200" cap="none" spc="0" normalizeH="0" baseline="0" noProof="0" dirty="0">
                <a:ln>
                  <a:noFill/>
                </a:ln>
                <a:solidFill>
                  <a:schemeClr val="tx1"/>
                </a:solidFill>
                <a:effectLst/>
                <a:uLnTx/>
                <a:uFillTx/>
                <a:latin typeface="+mn-ea"/>
                <a:cs typeface="+mn-cs"/>
              </a:rPr>
              <a:t>されました！</a:t>
            </a:r>
            <a:endParaRPr kumimoji="0" lang="en-US" altLang="ja-JP" sz="2000" b="1" i="0" u="none" strike="noStrike" kern="1200" cap="none" spc="0" normalizeH="0" baseline="0" noProof="0" dirty="0">
              <a:ln>
                <a:noFill/>
              </a:ln>
              <a:solidFill>
                <a:schemeClr val="tx1"/>
              </a:solidFill>
              <a:effectLst/>
              <a:uLnTx/>
              <a:uFillTx/>
              <a:latin typeface="+mn-ea"/>
              <a:cs typeface="+mn-cs"/>
            </a:endParaRPr>
          </a:p>
          <a:p>
            <a:pPr marL="457200" marR="0" lvl="0" indent="-457200"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altLang="ja-JP" sz="2000" b="1" dirty="0">
              <a:solidFill>
                <a:schemeClr val="tx1"/>
              </a:solidFill>
              <a:latin typeface="+mn-ea"/>
            </a:endParaRPr>
          </a:p>
          <a:p>
            <a:pPr marL="457200" marR="0" lvl="0" indent="-457200"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ja-JP" altLang="en-US" sz="2000" b="1" i="0" u="none" strike="noStrike" kern="1200" cap="none" spc="0" normalizeH="0" baseline="0" noProof="0" dirty="0">
                <a:ln>
                  <a:noFill/>
                </a:ln>
                <a:solidFill>
                  <a:schemeClr val="tx1"/>
                </a:solidFill>
                <a:effectLst/>
                <a:uLnTx/>
                <a:uFillTx/>
                <a:latin typeface="+mn-ea"/>
                <a:cs typeface="+mn-cs"/>
              </a:rPr>
              <a:t>診療所であれば、令和６年度にベースアップ評価料の算定を開始した月（１ヶ月分）の</a:t>
            </a:r>
            <a:endParaRPr kumimoji="0" lang="en-US" altLang="ja-JP" sz="2000" b="1" i="0" u="none" strike="noStrike" kern="1200" cap="none" spc="0" normalizeH="0" baseline="0" noProof="0" dirty="0">
              <a:ln>
                <a:noFill/>
              </a:ln>
              <a:solidFill>
                <a:schemeClr val="tx1"/>
              </a:solidFill>
              <a:effectLst/>
              <a:uLnTx/>
              <a:uFillTx/>
              <a:latin typeface="+mn-ea"/>
              <a:cs typeface="+mn-cs"/>
            </a:endParaRPr>
          </a:p>
          <a:p>
            <a:pPr marL="447675" marR="0" lvl="0" defTabSz="457200" rtl="0" eaLnBrk="1" fontAlgn="auto" latinLnBrk="0" hangingPunct="1">
              <a:lnSpc>
                <a:spcPct val="100000"/>
              </a:lnSpc>
              <a:spcBef>
                <a:spcPts val="0"/>
              </a:spcBef>
              <a:spcAft>
                <a:spcPts val="0"/>
              </a:spcAft>
              <a:buClrTx/>
              <a:buSzTx/>
              <a:tabLst/>
              <a:defRPr/>
            </a:pPr>
            <a:r>
              <a:rPr kumimoji="0" lang="ja-JP" altLang="en-US" sz="2000" b="1" i="0" u="none" strike="noStrike" kern="1200" cap="none" spc="0" normalizeH="0" baseline="0" noProof="0" dirty="0">
                <a:ln>
                  <a:noFill/>
                </a:ln>
                <a:solidFill>
                  <a:schemeClr val="tx1"/>
                </a:solidFill>
                <a:effectLst/>
                <a:uLnTx/>
                <a:uFillTx/>
                <a:latin typeface="+mn-ea"/>
                <a:cs typeface="+mn-cs"/>
              </a:rPr>
              <a:t>・対象職員の人数（常勤換算数）</a:t>
            </a:r>
            <a:endParaRPr kumimoji="0" lang="en-US" altLang="ja-JP" sz="2000" b="1" i="0" u="none" strike="noStrike" kern="1200" cap="none" spc="0" normalizeH="0" baseline="0" noProof="0" dirty="0">
              <a:ln>
                <a:noFill/>
              </a:ln>
              <a:solidFill>
                <a:schemeClr val="tx1"/>
              </a:solidFill>
              <a:effectLst/>
              <a:uLnTx/>
              <a:uFillTx/>
              <a:latin typeface="+mn-ea"/>
              <a:cs typeface="+mn-cs"/>
            </a:endParaRPr>
          </a:p>
          <a:p>
            <a:pPr marL="447675" marR="0" lvl="0" defTabSz="457200" rtl="0" eaLnBrk="1" fontAlgn="auto" latinLnBrk="0" hangingPunct="1">
              <a:lnSpc>
                <a:spcPct val="100000"/>
              </a:lnSpc>
              <a:spcBef>
                <a:spcPts val="0"/>
              </a:spcBef>
              <a:spcAft>
                <a:spcPts val="0"/>
              </a:spcAft>
              <a:buClrTx/>
              <a:buSzTx/>
              <a:tabLst/>
              <a:defRPr/>
            </a:pPr>
            <a:r>
              <a:rPr kumimoji="0" lang="ja-JP" altLang="en-US" sz="2000" b="1" i="0" u="none" strike="noStrike" kern="1200" cap="none" spc="0" normalizeH="0" baseline="0" noProof="0" dirty="0">
                <a:ln>
                  <a:noFill/>
                </a:ln>
                <a:solidFill>
                  <a:schemeClr val="tx1"/>
                </a:solidFill>
                <a:effectLst/>
                <a:uLnTx/>
                <a:uFillTx/>
                <a:latin typeface="+mn-ea"/>
                <a:cs typeface="+mn-cs"/>
              </a:rPr>
              <a:t>・賃金改善後の「基本給等」の総額</a:t>
            </a:r>
            <a:r>
              <a:rPr kumimoji="0" lang="ja-JP" altLang="en-US" sz="1400" b="1" i="0" u="none" strike="noStrike" kern="1200" cap="none" spc="0" normalizeH="0" baseline="0" noProof="0" dirty="0">
                <a:ln>
                  <a:noFill/>
                </a:ln>
                <a:solidFill>
                  <a:schemeClr val="tx1"/>
                </a:solidFill>
                <a:effectLst/>
                <a:uLnTx/>
                <a:uFillTx/>
                <a:latin typeface="+mn-ea"/>
                <a:cs typeface="+mn-cs"/>
              </a:rPr>
              <a:t>（</a:t>
            </a:r>
            <a:r>
              <a:rPr kumimoji="0" lang="en-US" altLang="ja-JP" sz="1400" b="1" i="0" u="none" strike="noStrike" kern="1200" cap="none" spc="0" normalizeH="0" baseline="0" noProof="0" dirty="0">
                <a:ln>
                  <a:noFill/>
                </a:ln>
                <a:solidFill>
                  <a:schemeClr val="tx1"/>
                </a:solidFill>
                <a:effectLst/>
                <a:uLnTx/>
                <a:uFillTx/>
                <a:latin typeface="+mn-ea"/>
                <a:cs typeface="+mn-cs"/>
              </a:rPr>
              <a:t>※</a:t>
            </a:r>
            <a:r>
              <a:rPr kumimoji="0" lang="ja-JP" altLang="en-US" sz="1400" b="1" i="0" u="none" strike="noStrike" kern="1200" cap="none" spc="0" normalizeH="0" baseline="0" noProof="0" dirty="0">
                <a:ln>
                  <a:noFill/>
                </a:ln>
                <a:solidFill>
                  <a:schemeClr val="tx1"/>
                </a:solidFill>
                <a:effectLst/>
                <a:uLnTx/>
                <a:uFillTx/>
                <a:latin typeface="+mn-ea"/>
                <a:cs typeface="+mn-cs"/>
              </a:rPr>
              <a:t>「基本給等」とは、基本給と決まって毎月支払われる手当の合計額です） </a:t>
            </a:r>
            <a:endParaRPr kumimoji="0" lang="en-US" altLang="ja-JP" sz="1400" b="1" i="0" u="none" strike="noStrike" kern="1200" cap="none" spc="0" normalizeH="0" baseline="0" noProof="0" dirty="0">
              <a:ln>
                <a:noFill/>
              </a:ln>
              <a:solidFill>
                <a:schemeClr val="tx1"/>
              </a:solidFill>
              <a:effectLst/>
              <a:uLnTx/>
              <a:uFillTx/>
              <a:latin typeface="+mn-ea"/>
              <a:cs typeface="+mn-cs"/>
            </a:endParaRPr>
          </a:p>
          <a:p>
            <a:pPr marL="447675" marR="0" lvl="0" defTabSz="457200" rtl="0" eaLnBrk="1" fontAlgn="auto" latinLnBrk="0" hangingPunct="1">
              <a:lnSpc>
                <a:spcPct val="100000"/>
              </a:lnSpc>
              <a:spcBef>
                <a:spcPts val="0"/>
              </a:spcBef>
              <a:spcAft>
                <a:spcPts val="0"/>
              </a:spcAft>
              <a:buClrTx/>
              <a:buSzTx/>
              <a:tabLst/>
              <a:defRPr/>
            </a:pPr>
            <a:r>
              <a:rPr kumimoji="0" lang="ja-JP" altLang="en-US" sz="2000" b="1" i="0" u="none" strike="noStrike" kern="1200" cap="none" spc="0" normalizeH="0" baseline="0" noProof="0" dirty="0">
                <a:ln>
                  <a:noFill/>
                </a:ln>
                <a:solidFill>
                  <a:schemeClr val="tx1"/>
                </a:solidFill>
                <a:effectLst/>
                <a:uLnTx/>
                <a:uFillTx/>
                <a:latin typeface="+mn-ea"/>
                <a:cs typeface="+mn-cs"/>
              </a:rPr>
              <a:t>・「ベア等」による賃金改善実績額</a:t>
            </a:r>
            <a:r>
              <a:rPr kumimoji="0"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「ベア等」とは、基本給等の引上げ額のことですが、定期昇給分は含みません）</a:t>
            </a:r>
            <a:r>
              <a:rPr kumimoji="0" lang="ja-JP" altLang="en-US"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endParaRPr kumimoji="0" lang="en-US" altLang="ja-JP" sz="2000" b="1" i="0" u="none" strike="noStrike" kern="1200" cap="none" spc="0" normalizeH="0" baseline="0" noProof="0" dirty="0">
              <a:ln>
                <a:noFill/>
              </a:ln>
              <a:solidFill>
                <a:schemeClr val="tx1"/>
              </a:solidFill>
              <a:effectLst/>
              <a:uLnTx/>
              <a:uFillTx/>
              <a:latin typeface="+mn-ea"/>
              <a:cs typeface="+mn-cs"/>
            </a:endParaRPr>
          </a:p>
          <a:p>
            <a:pPr marL="447675" marR="0" lvl="0" defTabSz="457200" rtl="0" eaLnBrk="1" fontAlgn="auto" latinLnBrk="0" hangingPunct="1">
              <a:lnSpc>
                <a:spcPct val="100000"/>
              </a:lnSpc>
              <a:spcBef>
                <a:spcPts val="0"/>
              </a:spcBef>
              <a:spcAft>
                <a:spcPts val="0"/>
              </a:spcAft>
              <a:buClrTx/>
              <a:buSzTx/>
              <a:tabLst/>
              <a:defRPr/>
            </a:pPr>
            <a:r>
              <a:rPr kumimoji="0" lang="ja-JP" altLang="en-US" sz="2000" b="1" i="0" u="none" strike="noStrike" kern="1200" cap="none" spc="0" normalizeH="0" baseline="0" noProof="0" dirty="0">
                <a:ln>
                  <a:noFill/>
                </a:ln>
                <a:solidFill>
                  <a:schemeClr val="tx1"/>
                </a:solidFill>
                <a:effectLst/>
                <a:uLnTx/>
                <a:uFillTx/>
                <a:latin typeface="+mn-ea"/>
                <a:cs typeface="+mn-cs"/>
              </a:rPr>
              <a:t>などを入力することで作成可能です</a:t>
            </a:r>
            <a:endParaRPr kumimoji="0" lang="en-US" altLang="ja-JP" sz="2000" b="1" i="0" u="none" strike="noStrike" kern="1200" cap="none" spc="0" normalizeH="0" baseline="0" noProof="0" dirty="0">
              <a:ln>
                <a:noFill/>
              </a:ln>
              <a:solidFill>
                <a:schemeClr val="tx1"/>
              </a:solidFill>
              <a:effectLst/>
              <a:uLnTx/>
              <a:uFillTx/>
              <a:latin typeface="+mn-ea"/>
              <a:cs typeface="+mn-cs"/>
            </a:endParaRPr>
          </a:p>
          <a:p>
            <a:pPr marL="457200" marR="0" lvl="0" indent="-457200"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altLang="ja-JP" sz="2000" b="1" dirty="0">
              <a:solidFill>
                <a:schemeClr val="tx1"/>
              </a:solidFill>
              <a:latin typeface="+mn-ea"/>
            </a:endParaRPr>
          </a:p>
          <a:p>
            <a:pPr marL="457200" marR="0" lvl="0" indent="-457200"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ja-JP" altLang="en-US" sz="2000" b="1" i="0" u="none" strike="noStrike" kern="1200" cap="none" spc="0" normalizeH="0" baseline="0" noProof="0" dirty="0">
                <a:ln>
                  <a:noFill/>
                </a:ln>
                <a:solidFill>
                  <a:schemeClr val="tx1"/>
                </a:solidFill>
                <a:effectLst/>
                <a:uLnTx/>
                <a:uFillTx/>
                <a:latin typeface="+mn-ea"/>
                <a:cs typeface="+mn-cs"/>
              </a:rPr>
              <a:t>算定開始時に提出した</a:t>
            </a:r>
            <a:r>
              <a:rPr kumimoji="0" lang="ja-JP" altLang="en-US" sz="2000" b="1" i="0" u="none" strike="noStrike" kern="1200" cap="none" spc="0" normalizeH="0" baseline="0" noProof="0" dirty="0">
                <a:ln>
                  <a:noFill/>
                </a:ln>
                <a:solidFill>
                  <a:srgbClr val="FF0000"/>
                </a:solidFill>
                <a:effectLst/>
                <a:uLnTx/>
                <a:uFillTx/>
                <a:latin typeface="+mn-ea"/>
                <a:cs typeface="+mn-cs"/>
              </a:rPr>
              <a:t>計画書と実績報告書の内容が異なっていても問題はありません</a:t>
            </a:r>
          </a:p>
        </p:txBody>
      </p:sp>
      <p:sp>
        <p:nvSpPr>
          <p:cNvPr id="4" name="テキスト ボックス 3">
            <a:extLst>
              <a:ext uri="{FF2B5EF4-FFF2-40B4-BE49-F238E27FC236}">
                <a16:creationId xmlns:a16="http://schemas.microsoft.com/office/drawing/2014/main" id="{685AB2E8-BACC-3B49-4FA0-5B9D033E7F86}"/>
              </a:ext>
            </a:extLst>
          </p:cNvPr>
          <p:cNvSpPr txBox="1"/>
          <p:nvPr/>
        </p:nvSpPr>
        <p:spPr>
          <a:xfrm>
            <a:off x="2126269" y="5835853"/>
            <a:ext cx="9187174" cy="830997"/>
          </a:xfrm>
          <a:prstGeom prst="rect">
            <a:avLst/>
          </a:prstGeom>
          <a:noFill/>
          <a:ln w="38100">
            <a:noFill/>
          </a:ln>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srgbClr val="002060"/>
                </a:solidFill>
                <a:effectLst/>
                <a:uLnTx/>
                <a:uFillTx/>
                <a:latin typeface="游ゴシック" panose="020B0400000000000000" pitchFamily="50" charset="-128"/>
                <a:ea typeface="游ゴシック" panose="020B0400000000000000" pitchFamily="50" charset="-128"/>
                <a:cs typeface="+mn-cs"/>
              </a:rPr>
              <a:t>次ページ以降で、簡素化された「賃金改善実績報告書」</a:t>
            </a:r>
            <a:endParaRPr kumimoji="0" lang="en-US" altLang="ja-JP" sz="2400" b="1" i="0" u="none" strike="noStrike" kern="1200" cap="none" spc="0" normalizeH="0" baseline="0" noProof="0" dirty="0">
              <a:ln>
                <a:noFill/>
              </a:ln>
              <a:solidFill>
                <a:srgbClr val="002060"/>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srgbClr val="002060"/>
                </a:solidFill>
                <a:effectLst/>
                <a:uLnTx/>
                <a:uFillTx/>
                <a:latin typeface="游ゴシック" panose="020B0400000000000000" pitchFamily="50" charset="-128"/>
                <a:ea typeface="游ゴシック" panose="020B0400000000000000" pitchFamily="50" charset="-128"/>
                <a:cs typeface="+mn-cs"/>
              </a:rPr>
              <a:t>の作成方法をご説明いたします</a:t>
            </a:r>
            <a:endParaRPr kumimoji="0" lang="en-US" altLang="ja-JP" sz="2400" b="1" i="0" u="none" strike="noStrike" kern="1200" cap="none" spc="0" normalizeH="0" baseline="0" noProof="0" dirty="0">
              <a:ln>
                <a:noFill/>
              </a:ln>
              <a:solidFill>
                <a:srgbClr val="002060"/>
              </a:solidFill>
              <a:effectLst/>
              <a:uLnTx/>
              <a:uFillTx/>
              <a:latin typeface="游ゴシック" panose="020B0400000000000000" pitchFamily="50" charset="-128"/>
              <a:ea typeface="游ゴシック" panose="020B0400000000000000" pitchFamily="50" charset="-128"/>
              <a:cs typeface="+mn-cs"/>
            </a:endParaRPr>
          </a:p>
        </p:txBody>
      </p:sp>
      <p:sp>
        <p:nvSpPr>
          <p:cNvPr id="7" name="吹き出し: 角を丸めた四角形 6">
            <a:extLst>
              <a:ext uri="{FF2B5EF4-FFF2-40B4-BE49-F238E27FC236}">
                <a16:creationId xmlns:a16="http://schemas.microsoft.com/office/drawing/2014/main" id="{4D92C01A-B098-5D80-4D03-62DA2C187C75}"/>
              </a:ext>
            </a:extLst>
          </p:cNvPr>
          <p:cNvSpPr/>
          <p:nvPr/>
        </p:nvSpPr>
        <p:spPr>
          <a:xfrm>
            <a:off x="2541016" y="5796072"/>
            <a:ext cx="8357679" cy="830997"/>
          </a:xfrm>
          <a:prstGeom prst="wedgeRoundRectCallout">
            <a:avLst>
              <a:gd name="adj1" fmla="val -53072"/>
              <a:gd name="adj2" fmla="val 20090"/>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F4352361-2E50-FECD-C4BC-DE6B1B7940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305" y="5448170"/>
            <a:ext cx="1506300" cy="1622797"/>
          </a:xfrm>
          <a:prstGeom prst="rect">
            <a:avLst/>
          </a:prstGeom>
        </p:spPr>
      </p:pic>
      <p:sp>
        <p:nvSpPr>
          <p:cNvPr id="2" name="テキスト ボックス 1">
            <a:extLst>
              <a:ext uri="{FF2B5EF4-FFF2-40B4-BE49-F238E27FC236}">
                <a16:creationId xmlns:a16="http://schemas.microsoft.com/office/drawing/2014/main" id="{47784B7A-EDAD-82D4-9DFB-8B102B71EFA0}"/>
              </a:ext>
            </a:extLst>
          </p:cNvPr>
          <p:cNvSpPr txBox="1"/>
          <p:nvPr/>
        </p:nvSpPr>
        <p:spPr>
          <a:xfrm>
            <a:off x="685150" y="1832403"/>
            <a:ext cx="10892538" cy="646331"/>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rtlCol="0">
            <a:spAutoFit/>
          </a:bodyPr>
          <a:lstStyle/>
          <a:p>
            <a:pPr marL="177800" indent="-177800"/>
            <a:r>
              <a:rPr kumimoji="0" lang="en-US" altLang="ja-JP" sz="18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mn-cs"/>
              </a:rPr>
              <a:t>※</a:t>
            </a:r>
            <a:r>
              <a:rPr kumimoji="0" lang="ja-JP" altLang="en-US" sz="18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mn-cs"/>
              </a:rPr>
              <a:t>令和７年３月以降に届出を行い、令和７年４月からベースアップ評価料の算定を開始した医療機関は、令和６年度分の「賃金改善実績報告書」を作成・提出する必要はありません</a:t>
            </a:r>
            <a:endParaRPr kumimoji="0" lang="en-US" altLang="ja-JP" sz="18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mn-cs"/>
            </a:endParaRPr>
          </a:p>
        </p:txBody>
      </p:sp>
      <p:pic>
        <p:nvPicPr>
          <p:cNvPr id="1026" name="Picture 2" descr="注意のマーク">
            <a:extLst>
              <a:ext uri="{FF2B5EF4-FFF2-40B4-BE49-F238E27FC236}">
                <a16:creationId xmlns:a16="http://schemas.microsoft.com/office/drawing/2014/main" id="{3F05E695-D908-F1C5-B8A4-17008A583F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79245" y="1845424"/>
            <a:ext cx="708309" cy="646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922997"/>
      </p:ext>
    </p:extLst>
  </p:cSld>
  <p:clrMapOvr>
    <a:masterClrMapping/>
  </p:clrMapOvr>
  <mc:AlternateContent xmlns:mc="http://schemas.openxmlformats.org/markup-compatibility/2006" xmlns:p14="http://schemas.microsoft.com/office/powerpoint/2010/main">
    <mc:Choice Requires="p14">
      <p:transition spd="slow" p14:dur="2000" advTm="36965"/>
    </mc:Choice>
    <mc:Fallback xmlns="">
      <p:transition spd="slow" advTm="3696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C1FE0-8029-30F6-316A-0235CB29FB12}"/>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BCD837E-74DB-6082-046E-7A9042F484E0}"/>
              </a:ext>
            </a:extLst>
          </p:cNvPr>
          <p:cNvSpPr txBox="1"/>
          <p:nvPr/>
        </p:nvSpPr>
        <p:spPr>
          <a:xfrm>
            <a:off x="0" y="0"/>
            <a:ext cx="12206995" cy="646331"/>
          </a:xfrm>
          <a:prstGeom prst="rect">
            <a:avLst/>
          </a:prstGeom>
          <a:solidFill>
            <a:schemeClr val="accent2"/>
          </a:solidFill>
          <a:ln w="19050" cap="flat" cmpd="sng" algn="ctr">
            <a:noFill/>
            <a:prstDash val="solid"/>
            <a:miter lim="800000"/>
          </a:ln>
          <a:effectLst/>
        </p:spPr>
        <p:txBody>
          <a:bodyPr wrap="square" rtlCol="0">
            <a:spAutoFit/>
          </a:bodyPr>
          <a:lstStyle/>
          <a:p>
            <a:pPr marL="0" marR="0" lvl="0" indent="0" algn="ctr" defTabSz="417909" rtl="0" eaLnBrk="1" fontAlgn="auto" latinLnBrk="0" hangingPunct="1">
              <a:lnSpc>
                <a:spcPct val="100000"/>
              </a:lnSpc>
              <a:spcBef>
                <a:spcPts val="0"/>
              </a:spcBef>
              <a:spcAft>
                <a:spcPts val="0"/>
              </a:spcAft>
              <a:buClrTx/>
              <a:buSzTx/>
              <a:buFontTx/>
              <a:buNone/>
              <a:tabLst/>
              <a:defRPr/>
            </a:pPr>
            <a:r>
              <a:rPr kumimoji="0" lang="ja-JP" altLang="en-US" sz="3600" b="1" i="0" u="none" strike="noStrike" kern="100" cap="none" spc="0" normalizeH="0" baseline="0" noProof="0" dirty="0">
                <a:ln w="0"/>
                <a:solidFill>
                  <a:prstClr val="white"/>
                </a:solidFill>
                <a:effectLst>
                  <a:outerShdw blurRad="38100" dist="19050" dir="2700000" algn="tl" rotWithShape="0">
                    <a:prstClr val="black">
                      <a:alpha val="40000"/>
                    </a:prstClr>
                  </a:outerShdw>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２</a:t>
            </a:r>
            <a:r>
              <a:rPr kumimoji="0" lang="en-US" altLang="ja-JP" sz="3600" b="1" i="0" u="none" strike="noStrike" kern="100" cap="none" spc="0" normalizeH="0" baseline="0" noProof="0" dirty="0">
                <a:ln w="0"/>
                <a:solidFill>
                  <a:prstClr val="white"/>
                </a:solidFill>
                <a:effectLst>
                  <a:outerShdw blurRad="38100" dist="19050" dir="2700000" algn="tl" rotWithShape="0">
                    <a:prstClr val="black">
                      <a:alpha val="40000"/>
                    </a:prstClr>
                  </a:outerShdw>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a:t>
            </a:r>
            <a:r>
              <a:rPr kumimoji="0" lang="ja-JP" altLang="en-US" sz="3600" b="1" i="0" u="none" strike="noStrike" kern="100" cap="none" spc="0" normalizeH="0" baseline="0" noProof="0" dirty="0">
                <a:ln w="0"/>
                <a:solidFill>
                  <a:prstClr val="white"/>
                </a:solidFill>
                <a:effectLst>
                  <a:outerShdw blurRad="38100" dist="19050" dir="2700000" algn="tl" rotWithShape="0">
                    <a:prstClr val="black">
                      <a:alpha val="40000"/>
                    </a:prstClr>
                  </a:outerShdw>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簡素化された「賃金改善実績報告書」の作成方法</a:t>
            </a:r>
          </a:p>
        </p:txBody>
      </p:sp>
      <p:sp>
        <p:nvSpPr>
          <p:cNvPr id="24" name="タイトル 3">
            <a:extLst>
              <a:ext uri="{FF2B5EF4-FFF2-40B4-BE49-F238E27FC236}">
                <a16:creationId xmlns:a16="http://schemas.microsoft.com/office/drawing/2014/main" id="{A1AE4DB5-FFCC-05E6-17E1-9D9AA87BC524}"/>
              </a:ext>
            </a:extLst>
          </p:cNvPr>
          <p:cNvSpPr txBox="1">
            <a:spLocks/>
          </p:cNvSpPr>
          <p:nvPr/>
        </p:nvSpPr>
        <p:spPr>
          <a:xfrm>
            <a:off x="514547" y="928223"/>
            <a:ext cx="11252199" cy="646331"/>
          </a:xfrm>
          <a:prstGeom prst="rect">
            <a:avLst/>
          </a:prstGeom>
          <a:solidFill>
            <a:schemeClr val="accent4">
              <a:lumMod val="20000"/>
              <a:lumOff val="80000"/>
            </a:schemeClr>
          </a:solidFill>
          <a:ln w="12700">
            <a:solidFill>
              <a:srgbClr val="002060"/>
            </a:solidFill>
            <a:prstDash val="solid"/>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457200">
              <a:lnSpc>
                <a:spcPct val="120000"/>
              </a:lnSpc>
              <a:spcBef>
                <a:spcPts val="0"/>
              </a:spcBef>
              <a:defRPr/>
            </a:pPr>
            <a:r>
              <a:rPr kumimoji="1" lang="ja-JP" altLang="en-US" sz="3200" b="1" dirty="0">
                <a:solidFill>
                  <a:schemeClr val="tx1"/>
                </a:solidFill>
                <a:latin typeface="BIZ UDPゴシック" panose="020B0400000000000000" pitchFamily="50" charset="-128"/>
                <a:ea typeface="BIZ UDPゴシック" panose="020B0400000000000000" pitchFamily="50" charset="-128"/>
              </a:rPr>
              <a:t>まず「賃金改善実績報告書」を準備します</a:t>
            </a:r>
            <a:endParaRPr lang="ja-JP" altLang="en-US" sz="3200" b="1" dirty="0">
              <a:solidFill>
                <a:schemeClr val="accent2"/>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E7C33A0B-DBBD-B588-0053-33844C3DC1F2}"/>
              </a:ext>
            </a:extLst>
          </p:cNvPr>
          <p:cNvSpPr txBox="1"/>
          <p:nvPr/>
        </p:nvSpPr>
        <p:spPr>
          <a:xfrm>
            <a:off x="1337015" y="1980967"/>
            <a:ext cx="9286948" cy="400110"/>
          </a:xfrm>
          <a:prstGeom prst="rect">
            <a:avLst/>
          </a:prstGeom>
          <a:noFill/>
          <a:ln w="9525">
            <a:noFill/>
            <a:prstDash val="dash"/>
          </a:ln>
        </p:spPr>
        <p:style>
          <a:lnRef idx="1">
            <a:schemeClr val="accent3"/>
          </a:lnRef>
          <a:fillRef idx="2">
            <a:schemeClr val="accent3"/>
          </a:fillRef>
          <a:effectRef idx="1">
            <a:schemeClr val="accent3"/>
          </a:effectRef>
          <a:fontRef idx="minor">
            <a:schemeClr val="dk1"/>
          </a:fontRef>
        </p:style>
        <p:txBody>
          <a:bodyPr wrap="square">
            <a:spAutoFit/>
          </a:bodyPr>
          <a:lstStyle/>
          <a:p>
            <a:pPr defTabSz="457200">
              <a:defRPr/>
            </a:pPr>
            <a:r>
              <a:rPr lang="ja-JP" altLang="en-US" sz="2000" b="1" dirty="0">
                <a:solidFill>
                  <a:srgbClr val="002060"/>
                </a:solidFill>
                <a:latin typeface="+mn-ea"/>
              </a:rPr>
              <a:t>厚労省の</a:t>
            </a:r>
            <a:r>
              <a:rPr lang="en-US" altLang="ja-JP" sz="2000" b="1" dirty="0">
                <a:solidFill>
                  <a:srgbClr val="002060"/>
                </a:solidFill>
                <a:latin typeface="+mn-ea"/>
              </a:rPr>
              <a:t>HP</a:t>
            </a:r>
            <a:r>
              <a:rPr lang="ja-JP" altLang="en-US" sz="2000" b="1" dirty="0">
                <a:solidFill>
                  <a:srgbClr val="002060"/>
                </a:solidFill>
                <a:latin typeface="+mn-ea"/>
              </a:rPr>
              <a:t>にある「ベースアップ評価料特設ページ」からダウンロードします</a:t>
            </a:r>
            <a:endParaRPr lang="en-US" altLang="ja-JP" sz="2000" b="1" dirty="0">
              <a:solidFill>
                <a:srgbClr val="002060"/>
              </a:solidFill>
              <a:latin typeface="+mn-ea"/>
            </a:endParaRPr>
          </a:p>
        </p:txBody>
      </p:sp>
      <p:pic>
        <p:nvPicPr>
          <p:cNvPr id="7" name="図 6">
            <a:extLst>
              <a:ext uri="{FF2B5EF4-FFF2-40B4-BE49-F238E27FC236}">
                <a16:creationId xmlns:a16="http://schemas.microsoft.com/office/drawing/2014/main" id="{DFDCD149-EACA-6563-FD01-F8C3C606D961}"/>
              </a:ext>
            </a:extLst>
          </p:cNvPr>
          <p:cNvPicPr>
            <a:picLocks noChangeAspect="1"/>
          </p:cNvPicPr>
          <p:nvPr/>
        </p:nvPicPr>
        <p:blipFill>
          <a:blip r:embed="rId2"/>
          <a:srcRect l="59688" t="15684" r="10062" b="30866"/>
          <a:stretch/>
        </p:blipFill>
        <p:spPr>
          <a:xfrm>
            <a:off x="737077" y="3070746"/>
            <a:ext cx="6772426" cy="3596104"/>
          </a:xfrm>
          <a:prstGeom prst="rect">
            <a:avLst/>
          </a:prstGeom>
          <a:ln>
            <a:solidFill>
              <a:schemeClr val="tx1"/>
            </a:solidFill>
          </a:ln>
        </p:spPr>
      </p:pic>
      <p:sp>
        <p:nvSpPr>
          <p:cNvPr id="9" name="テキスト ボックス 8">
            <a:extLst>
              <a:ext uri="{FF2B5EF4-FFF2-40B4-BE49-F238E27FC236}">
                <a16:creationId xmlns:a16="http://schemas.microsoft.com/office/drawing/2014/main" id="{19218A70-8FDD-6254-2C75-B896F93E4A4D}"/>
              </a:ext>
            </a:extLst>
          </p:cNvPr>
          <p:cNvSpPr txBox="1"/>
          <p:nvPr/>
        </p:nvSpPr>
        <p:spPr>
          <a:xfrm>
            <a:off x="1676688" y="2347653"/>
            <a:ext cx="8838624" cy="276999"/>
          </a:xfrm>
          <a:prstGeom prst="rect">
            <a:avLst/>
          </a:prstGeom>
          <a:noFill/>
          <a:ln>
            <a:solidFill>
              <a:schemeClr val="tx1"/>
            </a:solidFill>
            <a:prstDash val="sysDot"/>
          </a:ln>
        </p:spPr>
        <p:txBody>
          <a:bodyPr wrap="square">
            <a:spAutoFit/>
          </a:bodyPr>
          <a:lstStyle/>
          <a:p>
            <a:r>
              <a:rPr lang="en-US" altLang="ja-JP" sz="1200" dirty="0"/>
              <a:t>【</a:t>
            </a:r>
            <a:r>
              <a:rPr lang="ja-JP" altLang="en-US" sz="1200" dirty="0"/>
              <a:t>厚生労働省ベースアップ評価料特設ページ</a:t>
            </a:r>
            <a:r>
              <a:rPr lang="en-US" altLang="ja-JP" sz="1200" dirty="0"/>
              <a:t>】</a:t>
            </a:r>
            <a:r>
              <a:rPr lang="ja-JP" altLang="en-US" sz="1200" dirty="0"/>
              <a:t>https://www.mhlw.go.jp/stf/seisakunitsuite/bunya/0000188411_00053.html</a:t>
            </a:r>
          </a:p>
        </p:txBody>
      </p:sp>
      <p:pic>
        <p:nvPicPr>
          <p:cNvPr id="11" name="図 10">
            <a:extLst>
              <a:ext uri="{FF2B5EF4-FFF2-40B4-BE49-F238E27FC236}">
                <a16:creationId xmlns:a16="http://schemas.microsoft.com/office/drawing/2014/main" id="{A677E9A1-6FBE-2944-866D-5EE47EE7E4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182" y="1802124"/>
            <a:ext cx="979666" cy="1055434"/>
          </a:xfrm>
          <a:prstGeom prst="rect">
            <a:avLst/>
          </a:prstGeom>
        </p:spPr>
      </p:pic>
      <p:pic>
        <p:nvPicPr>
          <p:cNvPr id="1026" name="Picture 2">
            <a:extLst>
              <a:ext uri="{FF2B5EF4-FFF2-40B4-BE49-F238E27FC236}">
                <a16:creationId xmlns:a16="http://schemas.microsoft.com/office/drawing/2014/main" id="{6D32EA37-BB73-05A1-85C8-08E64C3E73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3963" y="1879289"/>
            <a:ext cx="931119" cy="931119"/>
          </a:xfrm>
          <a:prstGeom prst="rect">
            <a:avLst/>
          </a:prstGeom>
          <a:noFill/>
          <a:extLst>
            <a:ext uri="{909E8E84-426E-40DD-AFC4-6F175D3DCCD1}">
              <a14:hiddenFill xmlns:a14="http://schemas.microsoft.com/office/drawing/2010/main">
                <a:solidFill>
                  <a:srgbClr val="FFFFFF"/>
                </a:solidFill>
              </a14:hiddenFill>
            </a:ext>
          </a:extLst>
        </p:spPr>
      </p:pic>
      <p:sp>
        <p:nvSpPr>
          <p:cNvPr id="13" name="四角形: 角を丸くする 12">
            <a:extLst>
              <a:ext uri="{FF2B5EF4-FFF2-40B4-BE49-F238E27FC236}">
                <a16:creationId xmlns:a16="http://schemas.microsoft.com/office/drawing/2014/main" id="{D5078D6D-0672-DF34-CF71-871D67A34007}"/>
              </a:ext>
            </a:extLst>
          </p:cNvPr>
          <p:cNvSpPr/>
          <p:nvPr/>
        </p:nvSpPr>
        <p:spPr>
          <a:xfrm>
            <a:off x="1007015" y="4154732"/>
            <a:ext cx="5588000" cy="889000"/>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E098EC34-0D11-F1AD-7862-7963287D8020}"/>
              </a:ext>
            </a:extLst>
          </p:cNvPr>
          <p:cNvSpPr txBox="1"/>
          <p:nvPr/>
        </p:nvSpPr>
        <p:spPr>
          <a:xfrm>
            <a:off x="7779132" y="3415611"/>
            <a:ext cx="4266583" cy="2906373"/>
          </a:xfrm>
          <a:prstGeom prst="rect">
            <a:avLst/>
          </a:prstGeom>
          <a:solidFill>
            <a:srgbClr val="FFFF99"/>
          </a:solidFill>
          <a:ln w="38100">
            <a:noFill/>
          </a:ln>
        </p:spPr>
        <p:style>
          <a:lnRef idx="1">
            <a:schemeClr val="accent3"/>
          </a:lnRef>
          <a:fillRef idx="2">
            <a:schemeClr val="accent3"/>
          </a:fillRef>
          <a:effectRef idx="1">
            <a:schemeClr val="accent3"/>
          </a:effectRef>
          <a:fontRef idx="minor">
            <a:schemeClr val="dk1"/>
          </a:fontRef>
        </p:style>
        <p:txBody>
          <a:bodyPr wrap="square">
            <a:spAutoFit/>
          </a:bodyPr>
          <a:lstStyle/>
          <a:p>
            <a:pPr marR="0" lvl="0" defTabSz="457200" rtl="0" eaLnBrk="1" fontAlgn="auto" latinLnBrk="0" hangingPunct="1">
              <a:lnSpc>
                <a:spcPts val="3700"/>
              </a:lnSpc>
              <a:spcBef>
                <a:spcPts val="0"/>
              </a:spcBef>
              <a:spcAft>
                <a:spcPts val="0"/>
              </a:spcAft>
              <a:buClrTx/>
              <a:buSzTx/>
              <a:tabLst/>
              <a:defRPr/>
            </a:pPr>
            <a:r>
              <a:rPr kumimoji="0" lang="ja-JP" altLang="en-US" sz="2400" b="1" i="0" u="none" strike="noStrike" kern="1200" cap="none" spc="0" normalizeH="0" baseline="0" noProof="0" dirty="0">
                <a:ln>
                  <a:noFill/>
                </a:ln>
                <a:solidFill>
                  <a:schemeClr val="tx2"/>
                </a:solidFill>
                <a:effectLst/>
                <a:uLnTx/>
                <a:uFillTx/>
                <a:latin typeface="游ゴシック" panose="020B0400000000000000" pitchFamily="50" charset="-128"/>
                <a:ea typeface="游ゴシック" panose="020B0400000000000000" pitchFamily="50" charset="-128"/>
                <a:cs typeface="+mn-cs"/>
              </a:rPr>
              <a:t>従来版の届出様式に含まれる</a:t>
            </a:r>
            <a:endParaRPr kumimoji="0" lang="en-US" altLang="ja-JP" sz="2400" b="1" i="0" u="none" strike="noStrike" kern="1200" cap="none" spc="0" normalizeH="0" baseline="0" noProof="0" dirty="0">
              <a:ln>
                <a:noFill/>
              </a:ln>
              <a:solidFill>
                <a:schemeClr val="tx2"/>
              </a:solidFill>
              <a:effectLst/>
              <a:uLnTx/>
              <a:uFillTx/>
              <a:latin typeface="游ゴシック" panose="020B0400000000000000" pitchFamily="50" charset="-128"/>
              <a:ea typeface="游ゴシック" panose="020B0400000000000000" pitchFamily="50" charset="-128"/>
              <a:cs typeface="+mn-cs"/>
            </a:endParaRPr>
          </a:p>
          <a:p>
            <a:pPr marR="0" lvl="0" defTabSz="457200" rtl="0" eaLnBrk="1" fontAlgn="auto" latinLnBrk="0" hangingPunct="1">
              <a:lnSpc>
                <a:spcPts val="3700"/>
              </a:lnSpc>
              <a:spcBef>
                <a:spcPts val="0"/>
              </a:spcBef>
              <a:spcAft>
                <a:spcPts val="0"/>
              </a:spcAft>
              <a:buClrTx/>
              <a:buSzTx/>
              <a:tabLst/>
              <a:defRPr/>
            </a:pPr>
            <a:r>
              <a:rPr kumimoji="0" lang="ja-JP" altLang="en-US" sz="2400" b="1" i="0" u="none" strike="noStrike" kern="1200" cap="none" spc="0" normalizeH="0" baseline="0" noProof="0" dirty="0">
                <a:ln>
                  <a:noFill/>
                </a:ln>
                <a:solidFill>
                  <a:schemeClr val="tx2"/>
                </a:solidFill>
                <a:effectLst/>
                <a:uLnTx/>
                <a:uFillTx/>
                <a:latin typeface="游ゴシック" panose="020B0400000000000000" pitchFamily="50" charset="-128"/>
                <a:ea typeface="游ゴシック" panose="020B0400000000000000" pitchFamily="50" charset="-128"/>
                <a:cs typeface="+mn-cs"/>
              </a:rPr>
              <a:t>「報告書シート」を用いることもできますが、</a:t>
            </a:r>
            <a:endParaRPr kumimoji="0" lang="en-US" altLang="ja-JP" sz="2400" b="1" i="0" u="none" strike="noStrike" kern="1200" cap="none" spc="0" normalizeH="0" baseline="0" noProof="0" dirty="0">
              <a:ln>
                <a:noFill/>
              </a:ln>
              <a:solidFill>
                <a:schemeClr val="tx2"/>
              </a:solidFill>
              <a:effectLst/>
              <a:uLnTx/>
              <a:uFillTx/>
              <a:latin typeface="游ゴシック" panose="020B0400000000000000" pitchFamily="50" charset="-128"/>
              <a:ea typeface="游ゴシック" panose="020B0400000000000000" pitchFamily="50" charset="-128"/>
              <a:cs typeface="+mn-cs"/>
            </a:endParaRPr>
          </a:p>
          <a:p>
            <a:pPr marR="0" lvl="0" defTabSz="457200" rtl="0" eaLnBrk="1" fontAlgn="auto" latinLnBrk="0" hangingPunct="1">
              <a:lnSpc>
                <a:spcPts val="3700"/>
              </a:lnSpc>
              <a:spcBef>
                <a:spcPts val="0"/>
              </a:spcBef>
              <a:spcAft>
                <a:spcPts val="0"/>
              </a:spcAft>
              <a:buClrTx/>
              <a:buSzTx/>
              <a:tabLst/>
              <a:defRPr/>
            </a:pPr>
            <a:r>
              <a:rPr kumimoji="0" lang="ja-JP" altLang="en-US" sz="2400" b="1" i="0" u="none" strike="noStrike" kern="1200" cap="none" spc="0" normalizeH="0" baseline="0" noProof="0" dirty="0">
                <a:ln>
                  <a:noFill/>
                </a:ln>
                <a:solidFill>
                  <a:schemeClr val="tx2"/>
                </a:solidFill>
                <a:effectLst/>
                <a:uLnTx/>
                <a:uFillTx/>
                <a:latin typeface="游ゴシック" panose="020B0400000000000000" pitchFamily="50" charset="-128"/>
                <a:ea typeface="游ゴシック" panose="020B0400000000000000" pitchFamily="50" charset="-128"/>
                <a:cs typeface="+mn-cs"/>
              </a:rPr>
              <a:t>今回あらたに示された</a:t>
            </a:r>
            <a:endParaRPr kumimoji="0" lang="en-US" altLang="ja-JP" sz="2400" b="1" i="0" u="none" strike="noStrike" kern="1200" cap="none" spc="0" normalizeH="0" baseline="0" noProof="0" dirty="0">
              <a:ln>
                <a:noFill/>
              </a:ln>
              <a:solidFill>
                <a:schemeClr val="tx2"/>
              </a:solidFill>
              <a:effectLst/>
              <a:uLnTx/>
              <a:uFillTx/>
              <a:latin typeface="游ゴシック" panose="020B0400000000000000" pitchFamily="50" charset="-128"/>
              <a:ea typeface="游ゴシック" panose="020B0400000000000000" pitchFamily="50" charset="-128"/>
              <a:cs typeface="+mn-cs"/>
            </a:endParaRPr>
          </a:p>
          <a:p>
            <a:pPr marR="0" lvl="0" defTabSz="457200" rtl="0" eaLnBrk="1" fontAlgn="auto" latinLnBrk="0" hangingPunct="1">
              <a:lnSpc>
                <a:spcPts val="3700"/>
              </a:lnSpc>
              <a:spcBef>
                <a:spcPts val="0"/>
              </a:spcBef>
              <a:spcAft>
                <a:spcPts val="0"/>
              </a:spcAft>
              <a:buClrTx/>
              <a:buSzTx/>
              <a:tabLst/>
              <a:defRPr/>
            </a:pPr>
            <a:r>
              <a:rPr kumimoji="0" lang="ja-JP" altLang="en-US" sz="2400" b="1" i="0" u="heavy" strike="noStrike" kern="1200" cap="none" spc="0" normalizeH="0" noProof="0" dirty="0">
                <a:ln>
                  <a:noFill/>
                </a:ln>
                <a:solidFill>
                  <a:schemeClr val="tx2"/>
                </a:solidFill>
                <a:effectLst/>
                <a:uLnTx/>
                <a:uFill>
                  <a:solidFill>
                    <a:srgbClr val="FF0000"/>
                  </a:solidFill>
                </a:uFill>
                <a:latin typeface="游ゴシック" panose="020B0400000000000000" pitchFamily="50" charset="-128"/>
                <a:ea typeface="游ゴシック" panose="020B0400000000000000" pitchFamily="50" charset="-128"/>
                <a:cs typeface="+mn-cs"/>
              </a:rPr>
              <a:t>「報告書専用様式」</a:t>
            </a:r>
            <a:r>
              <a:rPr kumimoji="0" lang="ja-JP" altLang="en-US" sz="2400" b="1" i="0" u="none" strike="noStrike" kern="1200" cap="none" spc="0" normalizeH="0" baseline="0" noProof="0" dirty="0">
                <a:ln>
                  <a:noFill/>
                </a:ln>
                <a:solidFill>
                  <a:schemeClr val="tx2"/>
                </a:solidFill>
                <a:effectLst/>
                <a:uLnTx/>
                <a:uFillTx/>
                <a:latin typeface="游ゴシック" panose="020B0400000000000000" pitchFamily="50" charset="-128"/>
                <a:ea typeface="游ゴシック" panose="020B0400000000000000" pitchFamily="50" charset="-128"/>
                <a:cs typeface="+mn-cs"/>
              </a:rPr>
              <a:t>のほうが</a:t>
            </a:r>
            <a:endParaRPr kumimoji="0" lang="en-US" altLang="ja-JP" sz="2400" b="1" i="0" u="none" strike="noStrike" kern="1200" cap="none" spc="0" normalizeH="0" baseline="0" noProof="0" dirty="0">
              <a:ln>
                <a:noFill/>
              </a:ln>
              <a:solidFill>
                <a:schemeClr val="tx2"/>
              </a:solidFill>
              <a:effectLst/>
              <a:uLnTx/>
              <a:uFillTx/>
              <a:latin typeface="游ゴシック" panose="020B0400000000000000" pitchFamily="50" charset="-128"/>
              <a:ea typeface="游ゴシック" panose="020B0400000000000000" pitchFamily="50" charset="-128"/>
              <a:cs typeface="+mn-cs"/>
            </a:endParaRPr>
          </a:p>
          <a:p>
            <a:pPr marR="0" lvl="0" defTabSz="457200" rtl="0" eaLnBrk="1" fontAlgn="auto" latinLnBrk="0" hangingPunct="1">
              <a:lnSpc>
                <a:spcPts val="3700"/>
              </a:lnSpc>
              <a:spcBef>
                <a:spcPts val="0"/>
              </a:spcBef>
              <a:spcAft>
                <a:spcPts val="0"/>
              </a:spcAft>
              <a:buClrTx/>
              <a:buSzTx/>
              <a:tabLst/>
              <a:defRPr/>
            </a:pPr>
            <a:r>
              <a:rPr kumimoji="0" lang="ja-JP" altLang="en-US" sz="2400" b="1" i="0" u="none" strike="noStrike" kern="1200" cap="none" spc="0" normalizeH="0" baseline="0" noProof="0" dirty="0">
                <a:ln>
                  <a:noFill/>
                </a:ln>
                <a:solidFill>
                  <a:schemeClr val="tx2"/>
                </a:solidFill>
                <a:effectLst/>
                <a:uLnTx/>
                <a:uFillTx/>
                <a:latin typeface="游ゴシック" panose="020B0400000000000000" pitchFamily="50" charset="-128"/>
                <a:ea typeface="游ゴシック" panose="020B0400000000000000" pitchFamily="50" charset="-128"/>
                <a:cs typeface="+mn-cs"/>
              </a:rPr>
              <a:t>作成しやすくなっています</a:t>
            </a:r>
            <a:endParaRPr kumimoji="0" lang="en-US" altLang="ja-JP" sz="2400" b="1" i="0" u="none" strike="noStrike" kern="1200" cap="none" spc="0" normalizeH="0" baseline="0" noProof="0" dirty="0">
              <a:ln>
                <a:noFill/>
              </a:ln>
              <a:solidFill>
                <a:schemeClr val="tx2"/>
              </a:solidFill>
              <a:effectLst/>
              <a:uLnTx/>
              <a:uFillTx/>
              <a:latin typeface="游ゴシック" panose="020B0400000000000000" pitchFamily="50" charset="-128"/>
              <a:ea typeface="游ゴシック" panose="020B0400000000000000" pitchFamily="50" charset="-128"/>
              <a:cs typeface="+mn-cs"/>
            </a:endParaRPr>
          </a:p>
        </p:txBody>
      </p:sp>
      <p:sp>
        <p:nvSpPr>
          <p:cNvPr id="17" name="矢印: 右 16">
            <a:extLst>
              <a:ext uri="{FF2B5EF4-FFF2-40B4-BE49-F238E27FC236}">
                <a16:creationId xmlns:a16="http://schemas.microsoft.com/office/drawing/2014/main" id="{302F2631-25BF-6A49-E550-8042845F745D}"/>
              </a:ext>
            </a:extLst>
          </p:cNvPr>
          <p:cNvSpPr/>
          <p:nvPr/>
        </p:nvSpPr>
        <p:spPr>
          <a:xfrm rot="12653561">
            <a:off x="6538140" y="4983105"/>
            <a:ext cx="1369296" cy="609898"/>
          </a:xfrm>
          <a:prstGeom prst="rightArrow">
            <a:avLst>
              <a:gd name="adj1" fmla="val 47219"/>
              <a:gd name="adj2" fmla="val 81550"/>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noFill/>
            </a:endParaRPr>
          </a:p>
        </p:txBody>
      </p:sp>
      <p:sp>
        <p:nvSpPr>
          <p:cNvPr id="14" name="スライド番号プレースホルダー 4">
            <a:extLst>
              <a:ext uri="{FF2B5EF4-FFF2-40B4-BE49-F238E27FC236}">
                <a16:creationId xmlns:a16="http://schemas.microsoft.com/office/drawing/2014/main" id="{325413F1-1BBE-03A6-8342-1F93619B496A}"/>
              </a:ext>
            </a:extLst>
          </p:cNvPr>
          <p:cNvSpPr txBox="1">
            <a:spLocks noGrp="1"/>
          </p:cNvSpPr>
          <p:nvPr/>
        </p:nvSpPr>
        <p:spPr bwMode="auto">
          <a:xfrm>
            <a:off x="9912424" y="61906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E067961-EC55-4815-9B2E-C9E7B8471E1C}" type="slidenum">
              <a:rPr kumimoji="1" lang="en-US" altLang="ja-JP" sz="3200" b="0" i="0" u="none" strike="noStrike" kern="0" cap="none" spc="0" normalizeH="0" baseline="0" noProof="0">
                <a:ln>
                  <a:noFill/>
                </a:ln>
                <a:solidFill>
                  <a:srgbClr val="000000"/>
                </a:solidFill>
                <a:effectLst/>
                <a:uLnTx/>
                <a:uFillTx/>
                <a:latin typeface="ＭＳ Ｐゴシック" charset="-128"/>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en-US" altLang="ja-JP" sz="3200" b="0" i="0" u="none" strike="noStrike" kern="0" cap="none" spc="0" normalizeH="0" baseline="0" noProof="0" dirty="0">
              <a:ln>
                <a:noFill/>
              </a:ln>
              <a:solidFill>
                <a:srgbClr val="000000"/>
              </a:solidFill>
              <a:effectLst/>
              <a:uLnTx/>
              <a:uFillTx/>
              <a:latin typeface="ＭＳ Ｐゴシック" charset="-128"/>
              <a:ea typeface="ＭＳ Ｐゴシック" charset="-128"/>
              <a:cs typeface="+mn-cs"/>
            </a:endParaRPr>
          </a:p>
        </p:txBody>
      </p:sp>
    </p:spTree>
    <p:extLst>
      <p:ext uri="{BB962C8B-B14F-4D97-AF65-F5344CB8AC3E}">
        <p14:creationId xmlns:p14="http://schemas.microsoft.com/office/powerpoint/2010/main" val="1453556519"/>
      </p:ext>
    </p:extLst>
  </p:cSld>
  <p:clrMapOvr>
    <a:masterClrMapping/>
  </p:clrMapOvr>
  <mc:AlternateContent xmlns:mc="http://schemas.openxmlformats.org/markup-compatibility/2006" xmlns:p14="http://schemas.microsoft.com/office/powerpoint/2010/main">
    <mc:Choice Requires="p14">
      <p:transition spd="slow" p14:dur="2000" advTm="36965"/>
    </mc:Choice>
    <mc:Fallback xmlns="">
      <p:transition spd="slow" advTm="3696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DDBCD-E706-F852-4B78-DC65E8BD2A4C}"/>
            </a:ext>
          </a:extLst>
        </p:cNvPr>
        <p:cNvGrpSpPr/>
        <p:nvPr/>
      </p:nvGrpSpPr>
      <p:grpSpPr>
        <a:xfrm>
          <a:off x="0" y="0"/>
          <a:ext cx="0" cy="0"/>
          <a:chOff x="0" y="0"/>
          <a:chExt cx="0" cy="0"/>
        </a:xfrm>
      </p:grpSpPr>
      <p:graphicFrame>
        <p:nvGraphicFramePr>
          <p:cNvPr id="5" name="表 4">
            <a:extLst>
              <a:ext uri="{FF2B5EF4-FFF2-40B4-BE49-F238E27FC236}">
                <a16:creationId xmlns:a16="http://schemas.microsoft.com/office/drawing/2014/main" id="{EE31660D-7978-5FD6-E046-7D10DBBB86DF}"/>
              </a:ext>
            </a:extLst>
          </p:cNvPr>
          <p:cNvGraphicFramePr>
            <a:graphicFrameLocks noGrp="1"/>
          </p:cNvGraphicFramePr>
          <p:nvPr>
            <p:extLst>
              <p:ext uri="{D42A27DB-BD31-4B8C-83A1-F6EECF244321}">
                <p14:modId xmlns:p14="http://schemas.microsoft.com/office/powerpoint/2010/main" val="3637448866"/>
              </p:ext>
            </p:extLst>
          </p:nvPr>
        </p:nvGraphicFramePr>
        <p:xfrm>
          <a:off x="4197324" y="1324935"/>
          <a:ext cx="7877276" cy="5275720"/>
        </p:xfrm>
        <a:graphic>
          <a:graphicData uri="http://schemas.openxmlformats.org/drawingml/2006/table">
            <a:tbl>
              <a:tblPr firstRow="1" bandRow="1">
                <a:tableStyleId>{5940675A-B579-460E-94D1-54222C63F5DA}</a:tableStyleId>
              </a:tblPr>
              <a:tblGrid>
                <a:gridCol w="548394">
                  <a:extLst>
                    <a:ext uri="{9D8B030D-6E8A-4147-A177-3AD203B41FA5}">
                      <a16:colId xmlns:a16="http://schemas.microsoft.com/office/drawing/2014/main" val="2783273379"/>
                    </a:ext>
                  </a:extLst>
                </a:gridCol>
                <a:gridCol w="653143">
                  <a:extLst>
                    <a:ext uri="{9D8B030D-6E8A-4147-A177-3AD203B41FA5}">
                      <a16:colId xmlns:a16="http://schemas.microsoft.com/office/drawing/2014/main" val="687732587"/>
                    </a:ext>
                  </a:extLst>
                </a:gridCol>
                <a:gridCol w="2496457">
                  <a:extLst>
                    <a:ext uri="{9D8B030D-6E8A-4147-A177-3AD203B41FA5}">
                      <a16:colId xmlns:a16="http://schemas.microsoft.com/office/drawing/2014/main" val="4252560277"/>
                    </a:ext>
                  </a:extLst>
                </a:gridCol>
                <a:gridCol w="4179282">
                  <a:extLst>
                    <a:ext uri="{9D8B030D-6E8A-4147-A177-3AD203B41FA5}">
                      <a16:colId xmlns:a16="http://schemas.microsoft.com/office/drawing/2014/main" val="4240823592"/>
                    </a:ext>
                  </a:extLst>
                </a:gridCol>
              </a:tblGrid>
              <a:tr h="370840">
                <a:tc gridSpan="3">
                  <a:txBody>
                    <a:bodyPr/>
                    <a:lstStyle/>
                    <a:p>
                      <a:pPr algn="ctr"/>
                      <a:r>
                        <a:rPr kumimoji="1" lang="ja-JP" altLang="en-US" sz="1800" b="1" dirty="0"/>
                        <a:t>項目</a:t>
                      </a:r>
                    </a:p>
                  </a:txBody>
                  <a:tcPr anchor="ctr">
                    <a:noFill/>
                  </a:tcPr>
                </a:tc>
                <a:tc hMerge="1">
                  <a:txBody>
                    <a:bodyPr/>
                    <a:lstStyle/>
                    <a:p>
                      <a:endParaRPr kumimoji="1" lang="ja-JP" altLang="en-US"/>
                    </a:p>
                  </a:txBody>
                  <a:tcPr/>
                </a:tc>
                <a:tc hMerge="1">
                  <a:txBody>
                    <a:bodyPr/>
                    <a:lstStyle/>
                    <a:p>
                      <a:endParaRPr kumimoji="1" lang="ja-JP" altLang="en-US"/>
                    </a:p>
                  </a:txBody>
                  <a:tcPr/>
                </a:tc>
                <a:tc>
                  <a:txBody>
                    <a:bodyPr/>
                    <a:lstStyle/>
                    <a:p>
                      <a:pPr algn="ctr"/>
                      <a:r>
                        <a:rPr kumimoji="1" lang="ja-JP" altLang="en-US" sz="1800" b="1" dirty="0"/>
                        <a:t>記載事項</a:t>
                      </a:r>
                    </a:p>
                  </a:txBody>
                  <a:tcPr anchor="ctr">
                    <a:noFill/>
                  </a:tcPr>
                </a:tc>
                <a:extLst>
                  <a:ext uri="{0D108BD9-81ED-4DB2-BD59-A6C34878D82A}">
                    <a16:rowId xmlns:a16="http://schemas.microsoft.com/office/drawing/2014/main" val="2403610999"/>
                  </a:ext>
                </a:extLst>
              </a:tr>
              <a:tr h="79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BIZ UDPゴシック" panose="020B0400000000000000" pitchFamily="50" charset="-128"/>
                          <a:ea typeface="BIZ UDPゴシック" panose="020B0400000000000000" pitchFamily="50" charset="-128"/>
                        </a:rPr>
                        <a:t>①</a:t>
                      </a:r>
                    </a:p>
                  </a:txBody>
                  <a:tcPr anchor="ctr">
                    <a:solidFill>
                      <a:schemeClr val="accent1">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rPr>
                        <a:t>基本情報</a:t>
                      </a:r>
                    </a:p>
                  </a:txBody>
                  <a:tcPr anchor="ctr">
                    <a:noFill/>
                  </a:tcPr>
                </a:tc>
                <a:tc h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t>保険医療機関コード、保険医療機関名、所在地、</a:t>
                      </a:r>
                      <a:endParaRPr kumimoji="1" lang="en-US" altLang="ja-JP" sz="1400" b="1"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t>連絡先を記載</a:t>
                      </a:r>
                    </a:p>
                  </a:txBody>
                  <a:tcPr anchor="ctr">
                    <a:noFill/>
                  </a:tcPr>
                </a:tc>
                <a:extLst>
                  <a:ext uri="{0D108BD9-81ED-4DB2-BD59-A6C34878D82A}">
                    <a16:rowId xmlns:a16="http://schemas.microsoft.com/office/drawing/2014/main" val="4238751279"/>
                  </a:ext>
                </a:extLst>
              </a:tr>
              <a:tr h="79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BIZ UDPゴシック" panose="020B0400000000000000" pitchFamily="50" charset="-128"/>
                          <a:ea typeface="BIZ UDPゴシック" panose="020B0400000000000000" pitchFamily="50" charset="-128"/>
                        </a:rPr>
                        <a:t>②</a:t>
                      </a: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solidFill>
                            <a:schemeClr val="tx1"/>
                          </a:solidFill>
                          <a:latin typeface="+mn-ea"/>
                          <a:ea typeface="+mn-ea"/>
                        </a:rPr>
                        <a:t>Ⅰ</a:t>
                      </a:r>
                    </a:p>
                  </a:txBody>
                  <a:tcPr anchor="ctr">
                    <a:lnR w="12700" cap="flat" cmpd="sng" algn="ctr">
                      <a:noFill/>
                      <a:prstDash val="solid"/>
                      <a:round/>
                      <a:headEnd type="none" w="med" len="med"/>
                      <a:tailEnd type="none" w="med" len="med"/>
                    </a:ln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rPr>
                        <a:t>賃金改善実施期間及び</a:t>
                      </a:r>
                      <a:endParaRPr kumimoji="1" lang="en-US" altLang="ja-JP" sz="14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rPr>
                        <a:t>ベースアップ評価料算定期間</a:t>
                      </a:r>
                    </a:p>
                  </a:txBody>
                  <a:tcPr anchor="ctr">
                    <a:lnL w="12700" cap="flat" cmpd="sng" algn="ctr">
                      <a:noFill/>
                      <a:prstDash val="solid"/>
                      <a:round/>
                      <a:headEnd type="none" w="med" len="med"/>
                      <a:tailEnd type="none" w="med" len="med"/>
                    </a:lnL>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t>令和６年度において賃金改善を実施した期間</a:t>
                      </a:r>
                      <a:endParaRPr kumimoji="1" lang="en-US" altLang="ja-JP" sz="1400" b="1"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t>(</a:t>
                      </a:r>
                      <a:r>
                        <a:rPr kumimoji="1" lang="ja-JP" altLang="en-US" sz="1400" b="1" dirty="0"/>
                        <a:t>＝ベースアップ評価料を算定した期間</a:t>
                      </a:r>
                      <a:r>
                        <a:rPr kumimoji="1" lang="en-US" altLang="ja-JP" sz="1400" b="1" dirty="0"/>
                        <a:t>)</a:t>
                      </a:r>
                      <a:r>
                        <a:rPr kumimoji="1" lang="ja-JP" altLang="en-US" sz="1400" b="1" dirty="0"/>
                        <a:t>を記載</a:t>
                      </a:r>
                    </a:p>
                  </a:txBody>
                  <a:tcPr anchor="ctr">
                    <a:noFill/>
                  </a:tcPr>
                </a:tc>
                <a:extLst>
                  <a:ext uri="{0D108BD9-81ED-4DB2-BD59-A6C34878D82A}">
                    <a16:rowId xmlns:a16="http://schemas.microsoft.com/office/drawing/2014/main" val="346479715"/>
                  </a:ext>
                </a:extLst>
              </a:tr>
              <a:tr h="79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BIZ UDPゴシック" panose="020B0400000000000000" pitchFamily="50" charset="-128"/>
                          <a:ea typeface="BIZ UDPゴシック" panose="020B0400000000000000" pitchFamily="50" charset="-128"/>
                        </a:rPr>
                        <a:t>③</a:t>
                      </a: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solidFill>
                            <a:schemeClr val="tx1"/>
                          </a:solidFill>
                          <a:latin typeface="+mn-ea"/>
                          <a:ea typeface="+mn-ea"/>
                        </a:rPr>
                        <a:t>Ⅱ-</a:t>
                      </a:r>
                      <a:r>
                        <a:rPr kumimoji="1" lang="ja-JP" altLang="en-US" sz="1400" b="1" dirty="0">
                          <a:solidFill>
                            <a:schemeClr val="tx1"/>
                          </a:solidFill>
                          <a:latin typeface="+mn-ea"/>
                          <a:ea typeface="+mn-ea"/>
                        </a:rPr>
                        <a:t>１</a:t>
                      </a:r>
                      <a:endParaRPr kumimoji="1" lang="ja-JP" altLang="en-US" sz="1400" dirty="0">
                        <a:solidFill>
                          <a:schemeClr val="tx1"/>
                        </a:solidFill>
                        <a:latin typeface="+mn-ea"/>
                        <a:ea typeface="+mn-ea"/>
                      </a:endParaRPr>
                    </a:p>
                  </a:txBody>
                  <a:tcPr anchor="ctr">
                    <a:lnR w="12700" cap="flat" cmpd="sng" algn="ctr">
                      <a:noFill/>
                      <a:prstDash val="solid"/>
                      <a:round/>
                      <a:headEnd type="none" w="med" len="med"/>
                      <a:tailEnd type="none" w="med" len="med"/>
                    </a:ln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rPr>
                        <a:t>ベースアップ評価料による</a:t>
                      </a:r>
                      <a:endParaRPr kumimoji="1" lang="en-US" altLang="ja-JP" sz="14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rPr>
                        <a:t>収入の実績額</a:t>
                      </a:r>
                    </a:p>
                  </a:txBody>
                  <a:tcPr anchor="ctr">
                    <a:lnL w="12700" cap="flat" cmpd="sng" algn="ctr">
                      <a:noFill/>
                      <a:prstDash val="solid"/>
                      <a:round/>
                      <a:headEnd type="none" w="med" len="med"/>
                      <a:tailEnd type="none" w="med" len="med"/>
                    </a:lnL>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t>令和６年度におけるベースアップ評価料の</a:t>
                      </a:r>
                      <a:endParaRPr kumimoji="1" lang="en-US" altLang="ja-JP" sz="1400" b="1"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t>算定金額の総額を記載</a:t>
                      </a:r>
                    </a:p>
                  </a:txBody>
                  <a:tcPr anchor="ctr">
                    <a:noFill/>
                  </a:tcPr>
                </a:tc>
                <a:extLst>
                  <a:ext uri="{0D108BD9-81ED-4DB2-BD59-A6C34878D82A}">
                    <a16:rowId xmlns:a16="http://schemas.microsoft.com/office/drawing/2014/main" val="579764438"/>
                  </a:ext>
                </a:extLst>
              </a:tr>
              <a:tr h="79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BIZ UDPゴシック" panose="020B0400000000000000" pitchFamily="50" charset="-128"/>
                          <a:ea typeface="BIZ UDPゴシック" panose="020B0400000000000000" pitchFamily="50" charset="-128"/>
                        </a:rPr>
                        <a:t>④</a:t>
                      </a: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solidFill>
                            <a:schemeClr val="tx1"/>
                          </a:solidFill>
                          <a:latin typeface="+mn-ea"/>
                          <a:ea typeface="+mn-ea"/>
                        </a:rPr>
                        <a:t>Ⅱ-</a:t>
                      </a:r>
                      <a:r>
                        <a:rPr kumimoji="1" lang="ja-JP" altLang="en-US" sz="1400" b="1" dirty="0">
                          <a:solidFill>
                            <a:schemeClr val="tx1"/>
                          </a:solidFill>
                          <a:latin typeface="+mn-ea"/>
                          <a:ea typeface="+mn-ea"/>
                        </a:rPr>
                        <a:t>２</a:t>
                      </a:r>
                      <a:endParaRPr kumimoji="1" lang="ja-JP" altLang="en-US" sz="1400" dirty="0">
                        <a:solidFill>
                          <a:schemeClr val="tx1"/>
                        </a:solidFill>
                        <a:latin typeface="+mn-ea"/>
                        <a:ea typeface="+mn-ea"/>
                      </a:endParaRPr>
                    </a:p>
                  </a:txBody>
                  <a:tcPr anchor="ctr">
                    <a:lnR w="12700" cap="flat" cmpd="sng" algn="ctr">
                      <a:noFill/>
                      <a:prstDash val="solid"/>
                      <a:round/>
                      <a:headEnd type="none" w="med" len="med"/>
                      <a:tailEnd type="none" w="med" len="med"/>
                    </a:ln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rPr>
                        <a:t>ベースアップ評価料による</a:t>
                      </a:r>
                      <a:endParaRPr kumimoji="1" lang="en-US" altLang="ja-JP" sz="14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rPr>
                        <a:t>収入の繰越状況</a:t>
                      </a:r>
                    </a:p>
                  </a:txBody>
                  <a:tcPr anchor="ctr">
                    <a:lnL w="12700" cap="flat" cmpd="sng" algn="ctr">
                      <a:noFill/>
                      <a:prstDash val="solid"/>
                      <a:round/>
                      <a:headEnd type="none" w="med" len="med"/>
                      <a:tailEnd type="none" w="med" len="med"/>
                    </a:lnL>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t>繰越額の有無や、算定したベースアップ評価料を</a:t>
                      </a:r>
                      <a:endParaRPr kumimoji="1" lang="en-US" altLang="ja-JP" sz="1400" b="1"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t>ベア等実施分に使い切ったかを確認</a:t>
                      </a:r>
                    </a:p>
                  </a:txBody>
                  <a:tcPr anchor="ctr">
                    <a:noFill/>
                  </a:tcPr>
                </a:tc>
                <a:extLst>
                  <a:ext uri="{0D108BD9-81ED-4DB2-BD59-A6C34878D82A}">
                    <a16:rowId xmlns:a16="http://schemas.microsoft.com/office/drawing/2014/main" val="633031863"/>
                  </a:ext>
                </a:extLst>
              </a:tr>
              <a:tr h="79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BIZ UDPゴシック" panose="020B0400000000000000" pitchFamily="50" charset="-128"/>
                          <a:ea typeface="BIZ UDPゴシック" panose="020B0400000000000000" pitchFamily="50" charset="-128"/>
                        </a:rPr>
                        <a:t>⑤</a:t>
                      </a: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solidFill>
                            <a:schemeClr val="tx1"/>
                          </a:solidFill>
                          <a:latin typeface="+mn-ea"/>
                          <a:ea typeface="+mn-ea"/>
                        </a:rPr>
                        <a:t>Ⅲ</a:t>
                      </a:r>
                      <a:endParaRPr kumimoji="1" lang="ja-JP" altLang="en-US" sz="1400" dirty="0">
                        <a:solidFill>
                          <a:schemeClr val="tx1"/>
                        </a:solidFill>
                        <a:latin typeface="+mn-ea"/>
                        <a:ea typeface="+mn-ea"/>
                      </a:endParaRPr>
                    </a:p>
                  </a:txBody>
                  <a:tcPr anchor="ctr">
                    <a:lnR w="12700" cap="flat" cmpd="sng" algn="ctr">
                      <a:noFill/>
                      <a:prstDash val="solid"/>
                      <a:round/>
                      <a:headEnd type="none" w="med" len="med"/>
                      <a:tailEnd type="none" w="med" len="med"/>
                    </a:ln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rPr>
                        <a:t>ベースアップ評価料の</a:t>
                      </a:r>
                      <a:endParaRPr kumimoji="1" lang="en-US" altLang="ja-JP" sz="14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rPr>
                        <a:t>対象職員（全体）の基本給等</a:t>
                      </a:r>
                    </a:p>
                  </a:txBody>
                  <a:tcPr anchor="ctr">
                    <a:lnL w="12700" cap="flat" cmpd="sng" algn="ctr">
                      <a:noFill/>
                      <a:prstDash val="solid"/>
                      <a:round/>
                      <a:headEnd type="none" w="med" len="med"/>
                      <a:tailEnd type="none" w="med" len="med"/>
                    </a:lnL>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t>ベースアップ評価料で賃上げを行った対象職員の</a:t>
                      </a:r>
                      <a:endParaRPr kumimoji="1" lang="en-US" altLang="ja-JP" sz="1400" b="1"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t>人数、基本給等総額、賃金改善した額を記載</a:t>
                      </a:r>
                      <a:endParaRPr kumimoji="1" lang="en-US" altLang="ja-JP" sz="1400" b="1"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u="heavy" baseline="0" dirty="0">
                          <a:solidFill>
                            <a:srgbClr val="FF0000"/>
                          </a:solidFill>
                          <a:uFill>
                            <a:solidFill>
                              <a:srgbClr val="FF0000"/>
                            </a:solidFill>
                          </a:uFill>
                        </a:rPr>
                        <a:t>（１ヶ月分のみ）</a:t>
                      </a:r>
                    </a:p>
                  </a:txBody>
                  <a:tcPr anchor="ctr">
                    <a:noFill/>
                  </a:tcPr>
                </a:tc>
                <a:extLst>
                  <a:ext uri="{0D108BD9-81ED-4DB2-BD59-A6C34878D82A}">
                    <a16:rowId xmlns:a16="http://schemas.microsoft.com/office/drawing/2014/main" val="928297058"/>
                  </a:ext>
                </a:extLst>
              </a:tr>
              <a:tr h="79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BIZ UDPゴシック" panose="020B0400000000000000" pitchFamily="50" charset="-128"/>
                          <a:ea typeface="BIZ UDPゴシック" panose="020B0400000000000000" pitchFamily="50" charset="-128"/>
                        </a:rPr>
                        <a:t>⑥</a:t>
                      </a: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solidFill>
                            <a:schemeClr val="tx1"/>
                          </a:solidFill>
                          <a:latin typeface="+mn-ea"/>
                          <a:ea typeface="+mn-ea"/>
                        </a:rPr>
                        <a:t>Ⅳ</a:t>
                      </a:r>
                      <a:r>
                        <a:rPr kumimoji="1" lang="ja-JP" altLang="en-US" sz="1400" b="1" dirty="0">
                          <a:solidFill>
                            <a:schemeClr val="tx1"/>
                          </a:solidFill>
                          <a:latin typeface="+mn-ea"/>
                          <a:ea typeface="+mn-ea"/>
                        </a:rPr>
                        <a:t>、</a:t>
                      </a:r>
                      <a:r>
                        <a:rPr kumimoji="1" lang="en-US" altLang="ja-JP" sz="1400" b="1" dirty="0">
                          <a:solidFill>
                            <a:schemeClr val="tx1"/>
                          </a:solidFill>
                          <a:latin typeface="+mn-ea"/>
                          <a:ea typeface="+mn-ea"/>
                        </a:rPr>
                        <a:t>Ⅴ</a:t>
                      </a:r>
                      <a:endParaRPr kumimoji="1" lang="ja-JP" altLang="en-US" sz="1400" dirty="0">
                        <a:solidFill>
                          <a:schemeClr val="tx1"/>
                        </a:solidFill>
                        <a:latin typeface="+mn-ea"/>
                        <a:ea typeface="+mn-ea"/>
                      </a:endParaRPr>
                    </a:p>
                  </a:txBody>
                  <a:tcPr anchor="ctr">
                    <a:lnR w="12700" cap="flat" cmpd="sng" algn="ctr">
                      <a:noFill/>
                      <a:prstDash val="solid"/>
                      <a:round/>
                      <a:headEnd type="none" w="med" len="med"/>
                      <a:tailEnd type="none" w="med" len="med"/>
                    </a:ln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rPr>
                        <a:t>ベースアップ評価料の</a:t>
                      </a:r>
                      <a:endParaRPr kumimoji="1" lang="en-US" altLang="ja-JP" sz="14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rPr>
                        <a:t>対象職種以外の職員の賃上げ</a:t>
                      </a:r>
                    </a:p>
                  </a:txBody>
                  <a:tcPr anchor="ctr">
                    <a:lnL w="12700" cap="flat" cmpd="sng" algn="ctr">
                      <a:noFill/>
                      <a:prstDash val="solid"/>
                      <a:round/>
                      <a:headEnd type="none" w="med" len="med"/>
                      <a:tailEnd type="none" w="med" len="med"/>
                    </a:lnL>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solidFill>
                            <a:schemeClr val="tx1"/>
                          </a:solidFill>
                        </a:rPr>
                        <a:t>40</a:t>
                      </a:r>
                      <a:r>
                        <a:rPr kumimoji="1" lang="ja-JP" altLang="en-US" sz="1400" b="1" dirty="0">
                          <a:solidFill>
                            <a:schemeClr val="tx1"/>
                          </a:solidFill>
                        </a:rPr>
                        <a:t>歳未満の勤務医や、</a:t>
                      </a:r>
                      <a:r>
                        <a:rPr kumimoji="1" lang="ja-JP" altLang="en-US" sz="1400" b="1" dirty="0">
                          <a:solidFill>
                            <a:srgbClr val="0070C0"/>
                          </a:solidFill>
                        </a:rPr>
                        <a:t>専ら事務のみを担当している事務職員</a:t>
                      </a:r>
                      <a:r>
                        <a:rPr kumimoji="1" lang="ja-JP" altLang="en-US" sz="1400" b="1" dirty="0">
                          <a:solidFill>
                            <a:schemeClr val="tx1"/>
                          </a:solidFill>
                        </a:rPr>
                        <a:t>が在籍している場合、その人数、基本給等総額、賃金改善実績額を記載</a:t>
                      </a:r>
                      <a:endParaRPr kumimoji="1" lang="en-US" altLang="ja-JP" sz="14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u="heavy" baseline="0" dirty="0">
                          <a:solidFill>
                            <a:srgbClr val="FF0000"/>
                          </a:solidFill>
                          <a:uFill>
                            <a:solidFill>
                              <a:srgbClr val="FF0000"/>
                            </a:solidFill>
                          </a:uFill>
                        </a:rPr>
                        <a:t>（１ヶ月分のみ）</a:t>
                      </a:r>
                    </a:p>
                  </a:txBody>
                  <a:tcPr anchor="ctr">
                    <a:noFill/>
                  </a:tcPr>
                </a:tc>
                <a:extLst>
                  <a:ext uri="{0D108BD9-81ED-4DB2-BD59-A6C34878D82A}">
                    <a16:rowId xmlns:a16="http://schemas.microsoft.com/office/drawing/2014/main" val="589116631"/>
                  </a:ext>
                </a:extLst>
              </a:tr>
            </a:tbl>
          </a:graphicData>
        </a:graphic>
      </p:graphicFrame>
      <p:sp>
        <p:nvSpPr>
          <p:cNvPr id="8" name="テキスト ボックス 7">
            <a:extLst>
              <a:ext uri="{FF2B5EF4-FFF2-40B4-BE49-F238E27FC236}">
                <a16:creationId xmlns:a16="http://schemas.microsoft.com/office/drawing/2014/main" id="{5368149F-673D-80FB-6A79-7E8BAB64951C}"/>
              </a:ext>
            </a:extLst>
          </p:cNvPr>
          <p:cNvSpPr txBox="1"/>
          <p:nvPr/>
        </p:nvSpPr>
        <p:spPr>
          <a:xfrm>
            <a:off x="138479" y="3236447"/>
            <a:ext cx="435344" cy="369332"/>
          </a:xfrm>
          <a:prstGeom prst="rect">
            <a:avLst/>
          </a:prstGeom>
          <a:solidFill>
            <a:schemeClr val="accent4">
              <a:lumMod val="20000"/>
              <a:lumOff val="80000"/>
            </a:schemeClr>
          </a:solidFill>
          <a:ln w="12700">
            <a:solidFill>
              <a:schemeClr val="tx1"/>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effectLst/>
                <a:uLnTx/>
                <a:uFillTx/>
                <a:latin typeface="Century Gothic" panose="020B0502020202020204" pitchFamily="34" charset="0"/>
                <a:ea typeface="游ゴシック" panose="020B0400000000000000" pitchFamily="50" charset="-128"/>
                <a:cs typeface="+mn-cs"/>
              </a:rPr>
              <a:t>④</a:t>
            </a:r>
            <a:endParaRPr kumimoji="1" lang="en-US" altLang="ja-JP" sz="2400" b="1" i="0" u="none" strike="noStrike" kern="1200" cap="none" spc="0" normalizeH="0" baseline="0" noProof="0" dirty="0">
              <a:ln>
                <a:noFill/>
              </a:ln>
              <a:effectLst/>
              <a:uLnTx/>
              <a:uFillTx/>
              <a:latin typeface="Century Gothic" panose="020B0502020202020204" pitchFamily="34" charset="0"/>
              <a:ea typeface="游ゴシック" panose="020B0400000000000000" pitchFamily="50" charset="-128"/>
              <a:cs typeface="+mn-cs"/>
            </a:endParaRPr>
          </a:p>
        </p:txBody>
      </p:sp>
      <p:sp>
        <p:nvSpPr>
          <p:cNvPr id="13" name="テキスト ボックス 12">
            <a:extLst>
              <a:ext uri="{FF2B5EF4-FFF2-40B4-BE49-F238E27FC236}">
                <a16:creationId xmlns:a16="http://schemas.microsoft.com/office/drawing/2014/main" id="{AE17DB69-D11E-A5C2-86AD-B0F7525893CF}"/>
              </a:ext>
            </a:extLst>
          </p:cNvPr>
          <p:cNvSpPr txBox="1"/>
          <p:nvPr/>
        </p:nvSpPr>
        <p:spPr>
          <a:xfrm>
            <a:off x="138479" y="2731293"/>
            <a:ext cx="435344" cy="369332"/>
          </a:xfrm>
          <a:prstGeom prst="rect">
            <a:avLst/>
          </a:prstGeom>
          <a:solidFill>
            <a:schemeClr val="accent4">
              <a:lumMod val="20000"/>
              <a:lumOff val="80000"/>
            </a:schemeClr>
          </a:solidFill>
          <a:ln w="12700">
            <a:solidFill>
              <a:schemeClr val="tx1"/>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effectLst/>
                <a:uLnTx/>
                <a:uFillTx/>
                <a:latin typeface="Century Gothic" panose="020B0502020202020204" pitchFamily="34" charset="0"/>
                <a:ea typeface="游ゴシック" panose="020B0400000000000000" pitchFamily="50" charset="-128"/>
                <a:cs typeface="+mn-cs"/>
              </a:rPr>
              <a:t>③</a:t>
            </a:r>
            <a:endParaRPr kumimoji="1" lang="en-US" altLang="ja-JP" sz="2400" b="1" i="0" u="none" strike="noStrike" kern="1200" cap="none" spc="0" normalizeH="0" baseline="0" noProof="0" dirty="0">
              <a:ln>
                <a:noFill/>
              </a:ln>
              <a:effectLst/>
              <a:uLnTx/>
              <a:uFillTx/>
              <a:latin typeface="Century Gothic" panose="020B0502020202020204" pitchFamily="34" charset="0"/>
              <a:ea typeface="游ゴシック" panose="020B0400000000000000" pitchFamily="50" charset="-128"/>
              <a:cs typeface="+mn-cs"/>
            </a:endParaRPr>
          </a:p>
        </p:txBody>
      </p:sp>
      <p:sp>
        <p:nvSpPr>
          <p:cNvPr id="15" name="テキスト ボックス 14">
            <a:extLst>
              <a:ext uri="{FF2B5EF4-FFF2-40B4-BE49-F238E27FC236}">
                <a16:creationId xmlns:a16="http://schemas.microsoft.com/office/drawing/2014/main" id="{88DC8DE9-8F6E-B8A4-C33F-9732FDB61A9A}"/>
              </a:ext>
            </a:extLst>
          </p:cNvPr>
          <p:cNvSpPr txBox="1"/>
          <p:nvPr/>
        </p:nvSpPr>
        <p:spPr>
          <a:xfrm>
            <a:off x="138479" y="2164583"/>
            <a:ext cx="435344" cy="369332"/>
          </a:xfrm>
          <a:prstGeom prst="rect">
            <a:avLst/>
          </a:prstGeom>
          <a:solidFill>
            <a:schemeClr val="accent4">
              <a:lumMod val="20000"/>
              <a:lumOff val="80000"/>
            </a:schemeClr>
          </a:solidFill>
          <a:ln w="12700">
            <a:solidFill>
              <a:schemeClr val="tx1"/>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effectLst/>
                <a:uLnTx/>
                <a:uFillTx/>
                <a:latin typeface="Century Gothic" panose="020B0502020202020204" pitchFamily="34" charset="0"/>
                <a:ea typeface="游ゴシック" panose="020B0400000000000000" pitchFamily="50" charset="-128"/>
                <a:cs typeface="+mn-cs"/>
              </a:rPr>
              <a:t>②</a:t>
            </a:r>
          </a:p>
        </p:txBody>
      </p:sp>
      <p:sp>
        <p:nvSpPr>
          <p:cNvPr id="16" name="テキスト ボックス 15">
            <a:extLst>
              <a:ext uri="{FF2B5EF4-FFF2-40B4-BE49-F238E27FC236}">
                <a16:creationId xmlns:a16="http://schemas.microsoft.com/office/drawing/2014/main" id="{2C957FA2-A292-5B39-C97E-F444D7D5F108}"/>
              </a:ext>
            </a:extLst>
          </p:cNvPr>
          <p:cNvSpPr txBox="1"/>
          <p:nvPr/>
        </p:nvSpPr>
        <p:spPr>
          <a:xfrm>
            <a:off x="134230" y="4357770"/>
            <a:ext cx="435344" cy="369332"/>
          </a:xfrm>
          <a:prstGeom prst="rect">
            <a:avLst/>
          </a:prstGeom>
          <a:solidFill>
            <a:schemeClr val="accent4">
              <a:lumMod val="20000"/>
              <a:lumOff val="80000"/>
            </a:schemeClr>
          </a:solidFill>
          <a:ln w="12700">
            <a:solidFill>
              <a:schemeClr val="tx1"/>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effectLst/>
                <a:uLnTx/>
                <a:uFillTx/>
                <a:latin typeface="Century Gothic" panose="020B0502020202020204" pitchFamily="34" charset="0"/>
                <a:ea typeface="游ゴシック" panose="020B0400000000000000" pitchFamily="50" charset="-128"/>
                <a:cs typeface="+mn-cs"/>
              </a:rPr>
              <a:t>⑤</a:t>
            </a:r>
            <a:endParaRPr kumimoji="1" lang="en-US" altLang="ja-JP" sz="2400" b="1" i="0" u="none" strike="noStrike" kern="1200" cap="none" spc="0" normalizeH="0" baseline="0" noProof="0" dirty="0">
              <a:ln>
                <a:noFill/>
              </a:ln>
              <a:effectLst/>
              <a:uLnTx/>
              <a:uFillTx/>
              <a:latin typeface="Century Gothic" panose="020B0502020202020204" pitchFamily="34" charset="0"/>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AAD338DC-B22A-4220-2B78-1A1BCCEA4287}"/>
              </a:ext>
            </a:extLst>
          </p:cNvPr>
          <p:cNvSpPr txBox="1"/>
          <p:nvPr/>
        </p:nvSpPr>
        <p:spPr>
          <a:xfrm>
            <a:off x="134230" y="4862924"/>
            <a:ext cx="435344" cy="369332"/>
          </a:xfrm>
          <a:prstGeom prst="rect">
            <a:avLst/>
          </a:prstGeom>
          <a:solidFill>
            <a:schemeClr val="accent4">
              <a:lumMod val="20000"/>
              <a:lumOff val="80000"/>
            </a:schemeClr>
          </a:solidFill>
          <a:ln w="12700">
            <a:solidFill>
              <a:schemeClr val="tx1"/>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effectLst/>
                <a:uLnTx/>
                <a:uFillTx/>
                <a:latin typeface="Century Gothic" panose="020B0502020202020204" pitchFamily="34" charset="0"/>
                <a:ea typeface="游ゴシック" panose="020B0400000000000000" pitchFamily="50" charset="-128"/>
                <a:cs typeface="+mn-cs"/>
              </a:rPr>
              <a:t>⑥</a:t>
            </a:r>
            <a:endParaRPr kumimoji="1" lang="en-US" altLang="ja-JP" sz="2400" b="1" i="0" u="none" strike="noStrike" kern="1200" cap="none" spc="0" normalizeH="0" baseline="0" noProof="0" dirty="0">
              <a:ln>
                <a:noFill/>
              </a:ln>
              <a:effectLst/>
              <a:uLnTx/>
              <a:uFillTx/>
              <a:latin typeface="Century Gothic" panose="020B0502020202020204" pitchFamily="34" charset="0"/>
              <a:ea typeface="游ゴシック" panose="020B0400000000000000" pitchFamily="50" charset="-128"/>
              <a:cs typeface="+mn-cs"/>
            </a:endParaRPr>
          </a:p>
        </p:txBody>
      </p:sp>
      <p:sp>
        <p:nvSpPr>
          <p:cNvPr id="19" name="テキスト ボックス 18">
            <a:extLst>
              <a:ext uri="{FF2B5EF4-FFF2-40B4-BE49-F238E27FC236}">
                <a16:creationId xmlns:a16="http://schemas.microsoft.com/office/drawing/2014/main" id="{643A29D4-5372-C711-B354-5ABE74F4F587}"/>
              </a:ext>
            </a:extLst>
          </p:cNvPr>
          <p:cNvSpPr txBox="1"/>
          <p:nvPr/>
        </p:nvSpPr>
        <p:spPr>
          <a:xfrm>
            <a:off x="138479" y="1597873"/>
            <a:ext cx="435344" cy="369332"/>
          </a:xfrm>
          <a:prstGeom prst="rect">
            <a:avLst/>
          </a:prstGeom>
          <a:solidFill>
            <a:schemeClr val="accent4">
              <a:lumMod val="20000"/>
              <a:lumOff val="80000"/>
            </a:schemeClr>
          </a:solidFill>
          <a:ln w="12700">
            <a:solidFill>
              <a:schemeClr val="tx1"/>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effectLst/>
                <a:uLnTx/>
                <a:uFillTx/>
                <a:latin typeface="Century Gothic" panose="020B0502020202020204" pitchFamily="34" charset="0"/>
                <a:ea typeface="游ゴシック" panose="020B0400000000000000" pitchFamily="50" charset="-128"/>
                <a:cs typeface="+mn-cs"/>
              </a:rPr>
              <a:t>①</a:t>
            </a:r>
          </a:p>
        </p:txBody>
      </p:sp>
      <p:sp>
        <p:nvSpPr>
          <p:cNvPr id="3" name="タイトル 3">
            <a:extLst>
              <a:ext uri="{FF2B5EF4-FFF2-40B4-BE49-F238E27FC236}">
                <a16:creationId xmlns:a16="http://schemas.microsoft.com/office/drawing/2014/main" id="{771F732E-CE5F-76EE-35AD-1E348C7A93CB}"/>
              </a:ext>
            </a:extLst>
          </p:cNvPr>
          <p:cNvSpPr txBox="1">
            <a:spLocks/>
          </p:cNvSpPr>
          <p:nvPr/>
        </p:nvSpPr>
        <p:spPr>
          <a:xfrm>
            <a:off x="1081087" y="184537"/>
            <a:ext cx="10029825" cy="935831"/>
          </a:xfrm>
          <a:prstGeom prst="rect">
            <a:avLst/>
          </a:prstGeom>
          <a:solidFill>
            <a:schemeClr val="accent4">
              <a:lumMod val="20000"/>
              <a:lumOff val="80000"/>
            </a:schemeClr>
          </a:solidFill>
          <a:ln w="12700">
            <a:solidFill>
              <a:srgbClr val="002060"/>
            </a:solidFill>
            <a:prstDash val="solid"/>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342900" indent="-342900" defTabSz="457200">
              <a:lnSpc>
                <a:spcPct val="120000"/>
              </a:lnSpc>
              <a:spcBef>
                <a:spcPts val="0"/>
              </a:spcBef>
              <a:buFont typeface="Wingdings" panose="05000000000000000000" pitchFamily="2" charset="2"/>
              <a:buChar char="l"/>
              <a:defRPr/>
            </a:pPr>
            <a:r>
              <a:rPr kumimoji="1" lang="ja-JP" altLang="en-US" sz="2200" b="1" dirty="0">
                <a:latin typeface="BIZ UDPゴシック" panose="020B0400000000000000" pitchFamily="50" charset="-128"/>
                <a:ea typeface="BIZ UDPゴシック" panose="020B0400000000000000" pitchFamily="50" charset="-128"/>
              </a:rPr>
              <a:t>簡素化された「賃金改善実績報告書」（診療所版）の全体像は以下のとおりです</a:t>
            </a:r>
            <a:endParaRPr kumimoji="1" lang="en-US" altLang="ja-JP" sz="2200" b="1" dirty="0">
              <a:latin typeface="BIZ UDPゴシック" panose="020B0400000000000000" pitchFamily="50" charset="-128"/>
              <a:ea typeface="BIZ UDPゴシック" panose="020B0400000000000000" pitchFamily="50" charset="-128"/>
            </a:endParaRPr>
          </a:p>
          <a:p>
            <a:pPr marL="342900" indent="-342900" defTabSz="457200">
              <a:lnSpc>
                <a:spcPct val="120000"/>
              </a:lnSpc>
              <a:spcBef>
                <a:spcPts val="0"/>
              </a:spcBef>
              <a:buFont typeface="Wingdings" panose="05000000000000000000" pitchFamily="2" charset="2"/>
              <a:buChar char="l"/>
              <a:defRPr/>
            </a:pPr>
            <a:r>
              <a:rPr lang="ja-JP" altLang="en-US" sz="2200" b="1" dirty="0">
                <a:latin typeface="BIZ UDPゴシック" panose="020B0400000000000000" pitchFamily="50" charset="-128"/>
                <a:ea typeface="BIZ UDPゴシック" panose="020B0400000000000000" pitchFamily="50" charset="-128"/>
              </a:rPr>
              <a:t>基本的には、①から</a:t>
            </a:r>
            <a:r>
              <a:rPr lang="en-US" altLang="ja-JP" sz="2200" b="1" dirty="0">
                <a:latin typeface="BIZ UDPゴシック" panose="020B0400000000000000" pitchFamily="50" charset="-128"/>
                <a:ea typeface="BIZ UDPゴシック" panose="020B0400000000000000" pitchFamily="50" charset="-128"/>
              </a:rPr>
              <a:t>⑥</a:t>
            </a:r>
            <a:r>
              <a:rPr lang="ja-JP" altLang="en-US" sz="2200" b="1" dirty="0">
                <a:latin typeface="BIZ UDPゴシック" panose="020B0400000000000000" pitchFamily="50" charset="-128"/>
                <a:ea typeface="BIZ UDPゴシック" panose="020B0400000000000000" pitchFamily="50" charset="-128"/>
              </a:rPr>
              <a:t>の項目を入力することで報告書が完成します</a:t>
            </a:r>
            <a:endParaRPr lang="en-US" altLang="ja-JP" sz="2200" b="1" dirty="0">
              <a:latin typeface="BIZ UDPゴシック" panose="020B0400000000000000" pitchFamily="50" charset="-128"/>
              <a:ea typeface="BIZ UDPゴシック" panose="020B0400000000000000" pitchFamily="50" charset="-128"/>
            </a:endParaRPr>
          </a:p>
        </p:txBody>
      </p:sp>
      <p:pic>
        <p:nvPicPr>
          <p:cNvPr id="2" name="図 1">
            <a:extLst>
              <a:ext uri="{FF2B5EF4-FFF2-40B4-BE49-F238E27FC236}">
                <a16:creationId xmlns:a16="http://schemas.microsoft.com/office/drawing/2014/main" id="{6B27CD6B-CAB6-4DC5-49E0-474F00916C07}"/>
              </a:ext>
            </a:extLst>
          </p:cNvPr>
          <p:cNvPicPr>
            <a:picLocks noChangeAspect="1"/>
          </p:cNvPicPr>
          <p:nvPr/>
        </p:nvPicPr>
        <p:blipFill>
          <a:blip r:embed="rId2"/>
          <a:stretch>
            <a:fillRect/>
          </a:stretch>
        </p:blipFill>
        <p:spPr>
          <a:xfrm>
            <a:off x="711468" y="1331548"/>
            <a:ext cx="3339712" cy="5122840"/>
          </a:xfrm>
          <a:prstGeom prst="rect">
            <a:avLst/>
          </a:prstGeom>
          <a:ln>
            <a:solidFill>
              <a:schemeClr val="tx1"/>
            </a:solidFill>
          </a:ln>
        </p:spPr>
      </p:pic>
      <p:sp>
        <p:nvSpPr>
          <p:cNvPr id="6" name="スライド番号プレースホルダー 4">
            <a:extLst>
              <a:ext uri="{FF2B5EF4-FFF2-40B4-BE49-F238E27FC236}">
                <a16:creationId xmlns:a16="http://schemas.microsoft.com/office/drawing/2014/main" id="{EC644F2D-33E4-8558-FF9B-ED8D5987AE01}"/>
              </a:ext>
            </a:extLst>
          </p:cNvPr>
          <p:cNvSpPr txBox="1">
            <a:spLocks noGrp="1"/>
          </p:cNvSpPr>
          <p:nvPr/>
        </p:nvSpPr>
        <p:spPr bwMode="auto">
          <a:xfrm>
            <a:off x="9912424" y="61906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E067961-EC55-4815-9B2E-C9E7B8471E1C}" type="slidenum">
              <a:rPr kumimoji="1" lang="en-US" altLang="ja-JP" sz="3200" b="0" i="0" u="none" strike="noStrike" kern="0" cap="none" spc="0" normalizeH="0" baseline="0" noProof="0">
                <a:ln>
                  <a:noFill/>
                </a:ln>
                <a:solidFill>
                  <a:srgbClr val="000000"/>
                </a:solidFill>
                <a:effectLst/>
                <a:uLnTx/>
                <a:uFillTx/>
                <a:latin typeface="ＭＳ Ｐゴシック" charset="-128"/>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en-US" altLang="ja-JP" sz="3200" b="0" i="0" u="none" strike="noStrike" kern="0" cap="none" spc="0" normalizeH="0" baseline="0" noProof="0" dirty="0">
              <a:ln>
                <a:noFill/>
              </a:ln>
              <a:solidFill>
                <a:srgbClr val="000000"/>
              </a:solidFill>
              <a:effectLst/>
              <a:uLnTx/>
              <a:uFillTx/>
              <a:latin typeface="ＭＳ Ｐゴシック" charset="-128"/>
              <a:ea typeface="ＭＳ Ｐゴシック" charset="-128"/>
              <a:cs typeface="+mn-cs"/>
            </a:endParaRPr>
          </a:p>
        </p:txBody>
      </p:sp>
    </p:spTree>
    <p:extLst>
      <p:ext uri="{BB962C8B-B14F-4D97-AF65-F5344CB8AC3E}">
        <p14:creationId xmlns:p14="http://schemas.microsoft.com/office/powerpoint/2010/main" val="1710489243"/>
      </p:ext>
    </p:extLst>
  </p:cSld>
  <p:clrMapOvr>
    <a:masterClrMapping/>
  </p:clrMapOvr>
  <mc:AlternateContent xmlns:mc="http://schemas.openxmlformats.org/markup-compatibility/2006" xmlns:p14="http://schemas.microsoft.com/office/powerpoint/2010/main">
    <mc:Choice Requires="p14">
      <p:transition spd="slow" p14:dur="2000" advTm="36965"/>
    </mc:Choice>
    <mc:Fallback xmlns="">
      <p:transition spd="slow" advTm="3696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25A830-B29A-782E-6DE7-5EC45917D608}"/>
            </a:ext>
          </a:extLst>
        </p:cNvPr>
        <p:cNvGrpSpPr/>
        <p:nvPr/>
      </p:nvGrpSpPr>
      <p:grpSpPr>
        <a:xfrm>
          <a:off x="0" y="0"/>
          <a:ext cx="0" cy="0"/>
          <a:chOff x="0" y="0"/>
          <a:chExt cx="0" cy="0"/>
        </a:xfrm>
      </p:grpSpPr>
      <p:sp>
        <p:nvSpPr>
          <p:cNvPr id="14" name="スライド番号プレースホルダー 4">
            <a:extLst>
              <a:ext uri="{FF2B5EF4-FFF2-40B4-BE49-F238E27FC236}">
                <a16:creationId xmlns:a16="http://schemas.microsoft.com/office/drawing/2014/main" id="{B9A1631D-483E-1B5F-E347-AD44CA463DE8}"/>
              </a:ext>
            </a:extLst>
          </p:cNvPr>
          <p:cNvSpPr txBox="1">
            <a:spLocks noGrp="1"/>
          </p:cNvSpPr>
          <p:nvPr/>
        </p:nvSpPr>
        <p:spPr bwMode="auto">
          <a:xfrm>
            <a:off x="9912424" y="61906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E067961-EC55-4815-9B2E-C9E7B8471E1C}" type="slidenum">
              <a:rPr kumimoji="1" lang="en-US" altLang="ja-JP" sz="3200" b="0" i="0" u="none" strike="noStrike" kern="0" cap="none" spc="0" normalizeH="0" baseline="0" noProof="0">
                <a:ln>
                  <a:noFill/>
                </a:ln>
                <a:solidFill>
                  <a:srgbClr val="000000"/>
                </a:solidFill>
                <a:effectLst/>
                <a:uLnTx/>
                <a:uFillTx/>
                <a:latin typeface="ＭＳ Ｐゴシック" charset="-128"/>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en-US" altLang="ja-JP" sz="3200" b="0" i="0" u="none" strike="noStrike" kern="0" cap="none" spc="0" normalizeH="0" baseline="0" noProof="0" dirty="0">
              <a:ln>
                <a:noFill/>
              </a:ln>
              <a:solidFill>
                <a:srgbClr val="000000"/>
              </a:solidFill>
              <a:effectLst/>
              <a:uLnTx/>
              <a:uFillTx/>
              <a:latin typeface="ＭＳ Ｐゴシック" charset="-128"/>
              <a:ea typeface="ＭＳ Ｐゴシック" charset="-128"/>
              <a:cs typeface="+mn-cs"/>
            </a:endParaRPr>
          </a:p>
        </p:txBody>
      </p:sp>
      <p:sp>
        <p:nvSpPr>
          <p:cNvPr id="3" name="タイトル 3">
            <a:extLst>
              <a:ext uri="{FF2B5EF4-FFF2-40B4-BE49-F238E27FC236}">
                <a16:creationId xmlns:a16="http://schemas.microsoft.com/office/drawing/2014/main" id="{2D8156CB-0A3E-5373-A788-89D8CE5370E5}"/>
              </a:ext>
            </a:extLst>
          </p:cNvPr>
          <p:cNvSpPr txBox="1">
            <a:spLocks/>
          </p:cNvSpPr>
          <p:nvPr/>
        </p:nvSpPr>
        <p:spPr>
          <a:xfrm>
            <a:off x="347662" y="383519"/>
            <a:ext cx="11496674" cy="578747"/>
          </a:xfrm>
          <a:prstGeom prst="rect">
            <a:avLst/>
          </a:prstGeom>
          <a:solidFill>
            <a:schemeClr val="accent4">
              <a:lumMod val="20000"/>
              <a:lumOff val="80000"/>
            </a:schemeClr>
          </a:solidFill>
          <a:ln w="12700">
            <a:solidFill>
              <a:schemeClr val="tx1"/>
            </a:solidFill>
            <a:prstDash val="solid"/>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457200">
              <a:lnSpc>
                <a:spcPct val="120000"/>
              </a:lnSpc>
              <a:spcBef>
                <a:spcPts val="0"/>
              </a:spcBef>
              <a:defRPr/>
            </a:pPr>
            <a:r>
              <a:rPr lang="ja-JP" altLang="en-US" sz="3200" b="1" dirty="0">
                <a:latin typeface="BIZ UDPゴシック" panose="020B0400000000000000" pitchFamily="50" charset="-128"/>
                <a:ea typeface="BIZ UDPゴシック" panose="020B0400000000000000" pitchFamily="50" charset="-128"/>
              </a:rPr>
              <a:t>「基本情報」を入力します</a:t>
            </a:r>
          </a:p>
        </p:txBody>
      </p:sp>
      <p:sp>
        <p:nvSpPr>
          <p:cNvPr id="6" name="タイトル 3">
            <a:extLst>
              <a:ext uri="{FF2B5EF4-FFF2-40B4-BE49-F238E27FC236}">
                <a16:creationId xmlns:a16="http://schemas.microsoft.com/office/drawing/2014/main" id="{4C0484ED-0891-AA2D-0E86-B828E55B0DC3}"/>
              </a:ext>
            </a:extLst>
          </p:cNvPr>
          <p:cNvSpPr txBox="1">
            <a:spLocks/>
          </p:cNvSpPr>
          <p:nvPr/>
        </p:nvSpPr>
        <p:spPr>
          <a:xfrm>
            <a:off x="3779281" y="4300432"/>
            <a:ext cx="4633437" cy="2205156"/>
          </a:xfrm>
          <a:prstGeom prst="rect">
            <a:avLst/>
          </a:prstGeom>
          <a:noFill/>
          <a:ln w="12700">
            <a:solidFill>
              <a:schemeClr val="tx2"/>
            </a:solidFill>
            <a:prstDash val="sysDot"/>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542925" indent="-266700" defTabSz="457200">
              <a:lnSpc>
                <a:spcPct val="120000"/>
              </a:lnSpc>
              <a:spcBef>
                <a:spcPts val="0"/>
              </a:spcBef>
              <a:buFont typeface="Arial" panose="020B0604020202020204" pitchFamily="34" charset="0"/>
              <a:buChar char="•"/>
              <a:defRPr/>
            </a:pPr>
            <a:r>
              <a:rPr lang="ja-JP" altLang="en-US" sz="2400" b="1" dirty="0">
                <a:solidFill>
                  <a:schemeClr val="tx2"/>
                </a:solidFill>
                <a:latin typeface="BIZ UDPゴシック" panose="020B0400000000000000" pitchFamily="50" charset="-128"/>
                <a:ea typeface="BIZ UDPゴシック" panose="020B0400000000000000" pitchFamily="50" charset="-128"/>
              </a:rPr>
              <a:t>保険医療機関コード</a:t>
            </a:r>
            <a:endParaRPr lang="en-US" altLang="ja-JP" sz="2400" b="1" dirty="0">
              <a:solidFill>
                <a:schemeClr val="tx2"/>
              </a:solidFill>
              <a:latin typeface="BIZ UDPゴシック" panose="020B0400000000000000" pitchFamily="50" charset="-128"/>
              <a:ea typeface="BIZ UDPゴシック" panose="020B0400000000000000" pitchFamily="50" charset="-128"/>
            </a:endParaRPr>
          </a:p>
          <a:p>
            <a:pPr marL="542925" indent="-266700" defTabSz="457200">
              <a:lnSpc>
                <a:spcPct val="120000"/>
              </a:lnSpc>
              <a:spcBef>
                <a:spcPts val="0"/>
              </a:spcBef>
              <a:buFont typeface="Arial" panose="020B0604020202020204" pitchFamily="34" charset="0"/>
              <a:buChar char="•"/>
              <a:defRPr/>
            </a:pPr>
            <a:r>
              <a:rPr lang="ja-JP" altLang="en-US" sz="2400" b="1" dirty="0">
                <a:solidFill>
                  <a:schemeClr val="tx2"/>
                </a:solidFill>
                <a:latin typeface="BIZ UDPゴシック" panose="020B0400000000000000" pitchFamily="50" charset="-128"/>
                <a:ea typeface="BIZ UDPゴシック" panose="020B0400000000000000" pitchFamily="50" charset="-128"/>
              </a:rPr>
              <a:t>保険医療機関名</a:t>
            </a:r>
            <a:endParaRPr lang="en-US" altLang="ja-JP" sz="2400" b="1" dirty="0">
              <a:solidFill>
                <a:schemeClr val="tx2"/>
              </a:solidFill>
              <a:latin typeface="BIZ UDPゴシック" panose="020B0400000000000000" pitchFamily="50" charset="-128"/>
              <a:ea typeface="BIZ UDPゴシック" panose="020B0400000000000000" pitchFamily="50" charset="-128"/>
            </a:endParaRPr>
          </a:p>
          <a:p>
            <a:pPr marL="542925" indent="-266700" defTabSz="457200">
              <a:lnSpc>
                <a:spcPct val="120000"/>
              </a:lnSpc>
              <a:spcBef>
                <a:spcPts val="0"/>
              </a:spcBef>
              <a:buFont typeface="Arial" panose="020B0604020202020204" pitchFamily="34" charset="0"/>
              <a:buChar char="•"/>
              <a:defRPr/>
            </a:pPr>
            <a:r>
              <a:rPr lang="ja-JP" altLang="en-US" sz="2400" b="1" dirty="0">
                <a:solidFill>
                  <a:schemeClr val="tx2"/>
                </a:solidFill>
                <a:latin typeface="BIZ UDPゴシック" panose="020B0400000000000000" pitchFamily="50" charset="-128"/>
                <a:ea typeface="BIZ UDPゴシック" panose="020B0400000000000000" pitchFamily="50" charset="-128"/>
              </a:rPr>
              <a:t>所在地</a:t>
            </a:r>
            <a:endParaRPr lang="en-US" altLang="ja-JP" sz="2400" b="1" dirty="0">
              <a:solidFill>
                <a:schemeClr val="tx2"/>
              </a:solidFill>
              <a:latin typeface="BIZ UDPゴシック" panose="020B0400000000000000" pitchFamily="50" charset="-128"/>
              <a:ea typeface="BIZ UDPゴシック" panose="020B0400000000000000" pitchFamily="50" charset="-128"/>
            </a:endParaRPr>
          </a:p>
          <a:p>
            <a:pPr marL="542925" indent="-266700" defTabSz="457200">
              <a:lnSpc>
                <a:spcPct val="120000"/>
              </a:lnSpc>
              <a:spcBef>
                <a:spcPts val="0"/>
              </a:spcBef>
              <a:buFont typeface="Arial" panose="020B0604020202020204" pitchFamily="34" charset="0"/>
              <a:buChar char="•"/>
              <a:defRPr/>
            </a:pPr>
            <a:r>
              <a:rPr lang="ja-JP" altLang="en-US" sz="2400" b="1" dirty="0">
                <a:solidFill>
                  <a:schemeClr val="tx2"/>
                </a:solidFill>
                <a:latin typeface="BIZ UDPゴシック" panose="020B0400000000000000" pitchFamily="50" charset="-128"/>
                <a:ea typeface="BIZ UDPゴシック" panose="020B0400000000000000" pitchFamily="50" charset="-128"/>
              </a:rPr>
              <a:t>連絡先　を入力します</a:t>
            </a:r>
          </a:p>
        </p:txBody>
      </p:sp>
      <p:pic>
        <p:nvPicPr>
          <p:cNvPr id="10" name="図 9">
            <a:extLst>
              <a:ext uri="{FF2B5EF4-FFF2-40B4-BE49-F238E27FC236}">
                <a16:creationId xmlns:a16="http://schemas.microsoft.com/office/drawing/2014/main" id="{D22BDCA5-70AC-925B-4415-BF8EAE5124D6}"/>
              </a:ext>
            </a:extLst>
          </p:cNvPr>
          <p:cNvPicPr>
            <a:picLocks noChangeAspect="1"/>
          </p:cNvPicPr>
          <p:nvPr/>
        </p:nvPicPr>
        <p:blipFill>
          <a:blip r:embed="rId2"/>
          <a:stretch>
            <a:fillRect/>
          </a:stretch>
        </p:blipFill>
        <p:spPr>
          <a:xfrm>
            <a:off x="2581242" y="1702572"/>
            <a:ext cx="7029515" cy="2276224"/>
          </a:xfrm>
          <a:prstGeom prst="rect">
            <a:avLst/>
          </a:prstGeom>
          <a:ln>
            <a:solidFill>
              <a:schemeClr val="tx1"/>
            </a:solidFill>
          </a:ln>
        </p:spPr>
      </p:pic>
    </p:spTree>
    <p:extLst>
      <p:ext uri="{BB962C8B-B14F-4D97-AF65-F5344CB8AC3E}">
        <p14:creationId xmlns:p14="http://schemas.microsoft.com/office/powerpoint/2010/main" val="2148231343"/>
      </p:ext>
    </p:extLst>
  </p:cSld>
  <p:clrMapOvr>
    <a:masterClrMapping/>
  </p:clrMapOvr>
  <mc:AlternateContent xmlns:mc="http://schemas.openxmlformats.org/markup-compatibility/2006" xmlns:p14="http://schemas.microsoft.com/office/powerpoint/2010/main">
    <mc:Choice Requires="p14">
      <p:transition spd="slow" p14:dur="2000" advTm="36965"/>
    </mc:Choice>
    <mc:Fallback xmlns="">
      <p:transition spd="slow" advTm="3696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5E762-EE2A-E85F-374B-3041A1544825}"/>
            </a:ext>
          </a:extLst>
        </p:cNvPr>
        <p:cNvGrpSpPr/>
        <p:nvPr/>
      </p:nvGrpSpPr>
      <p:grpSpPr>
        <a:xfrm>
          <a:off x="0" y="0"/>
          <a:ext cx="0" cy="0"/>
          <a:chOff x="0" y="0"/>
          <a:chExt cx="0" cy="0"/>
        </a:xfrm>
      </p:grpSpPr>
      <p:sp>
        <p:nvSpPr>
          <p:cNvPr id="14" name="スライド番号プレースホルダー 4">
            <a:extLst>
              <a:ext uri="{FF2B5EF4-FFF2-40B4-BE49-F238E27FC236}">
                <a16:creationId xmlns:a16="http://schemas.microsoft.com/office/drawing/2014/main" id="{1E861839-4191-9775-9E05-F77A18C46BE1}"/>
              </a:ext>
            </a:extLst>
          </p:cNvPr>
          <p:cNvSpPr txBox="1">
            <a:spLocks noGrp="1"/>
          </p:cNvSpPr>
          <p:nvPr/>
        </p:nvSpPr>
        <p:spPr bwMode="auto">
          <a:xfrm>
            <a:off x="9912424" y="61906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E067961-EC55-4815-9B2E-C9E7B8471E1C}" type="slidenum">
              <a:rPr kumimoji="1" lang="en-US" altLang="ja-JP" sz="3200" b="0" i="0" u="none" strike="noStrike" kern="0" cap="none" spc="0" normalizeH="0" baseline="0" noProof="0">
                <a:ln>
                  <a:noFill/>
                </a:ln>
                <a:solidFill>
                  <a:srgbClr val="000000"/>
                </a:solidFill>
                <a:effectLst/>
                <a:uLnTx/>
                <a:uFillTx/>
                <a:latin typeface="ＭＳ Ｐゴシック" charset="-128"/>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en-US" altLang="ja-JP" sz="3200" b="0" i="0" u="none" strike="noStrike" kern="0" cap="none" spc="0" normalizeH="0" baseline="0" noProof="0" dirty="0">
              <a:ln>
                <a:noFill/>
              </a:ln>
              <a:solidFill>
                <a:srgbClr val="000000"/>
              </a:solidFill>
              <a:effectLst/>
              <a:uLnTx/>
              <a:uFillTx/>
              <a:latin typeface="ＭＳ Ｐゴシック" charset="-128"/>
              <a:ea typeface="ＭＳ Ｐゴシック" charset="-128"/>
              <a:cs typeface="+mn-cs"/>
            </a:endParaRPr>
          </a:p>
        </p:txBody>
      </p:sp>
      <p:sp>
        <p:nvSpPr>
          <p:cNvPr id="3" name="タイトル 3">
            <a:extLst>
              <a:ext uri="{FF2B5EF4-FFF2-40B4-BE49-F238E27FC236}">
                <a16:creationId xmlns:a16="http://schemas.microsoft.com/office/drawing/2014/main" id="{7BD38E1E-BBED-1ACE-18FC-C7BCA1328216}"/>
              </a:ext>
            </a:extLst>
          </p:cNvPr>
          <p:cNvSpPr txBox="1">
            <a:spLocks/>
          </p:cNvSpPr>
          <p:nvPr/>
        </p:nvSpPr>
        <p:spPr>
          <a:xfrm>
            <a:off x="261673" y="191150"/>
            <a:ext cx="11668653" cy="710550"/>
          </a:xfrm>
          <a:prstGeom prst="rect">
            <a:avLst/>
          </a:prstGeom>
          <a:solidFill>
            <a:schemeClr val="accent4">
              <a:lumMod val="20000"/>
              <a:lumOff val="80000"/>
            </a:schemeClr>
          </a:solidFill>
          <a:ln w="12700">
            <a:solidFill>
              <a:schemeClr val="tx1"/>
            </a:solidFill>
            <a:prstDash val="solid"/>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457200">
              <a:lnSpc>
                <a:spcPct val="120000"/>
              </a:lnSpc>
              <a:spcBef>
                <a:spcPts val="0"/>
              </a:spcBef>
              <a:defRPr/>
            </a:pPr>
            <a:r>
              <a:rPr kumimoji="1" lang="ja-JP" altLang="en-US" sz="2800" b="1" dirty="0">
                <a:solidFill>
                  <a:schemeClr val="tx1"/>
                </a:solidFill>
                <a:latin typeface="BIZ UDPゴシック" panose="020B0400000000000000" pitchFamily="50" charset="-128"/>
                <a:ea typeface="BIZ UDPゴシック" panose="020B0400000000000000" pitchFamily="50" charset="-128"/>
              </a:rPr>
              <a:t>「</a:t>
            </a:r>
            <a:r>
              <a:rPr kumimoji="1" lang="en-US" altLang="ja-JP" sz="2800" b="1" dirty="0">
                <a:solidFill>
                  <a:schemeClr val="tx1"/>
                </a:solidFill>
                <a:latin typeface="Century Gothic" panose="020B0502020202020204" pitchFamily="34" charset="0"/>
              </a:rPr>
              <a:t>Ⅰ</a:t>
            </a:r>
            <a:r>
              <a:rPr kumimoji="1" lang="ja-JP" altLang="en-US" sz="2800" b="1" dirty="0">
                <a:solidFill>
                  <a:schemeClr val="tx1"/>
                </a:solidFill>
                <a:latin typeface="Century Gothic" panose="020B0502020202020204" pitchFamily="34" charset="0"/>
              </a:rPr>
              <a:t>．</a:t>
            </a:r>
            <a:r>
              <a:rPr lang="ja-JP" altLang="en-US" sz="2800" b="1" dirty="0">
                <a:latin typeface="BIZ UDPゴシック" panose="020B0400000000000000" pitchFamily="50" charset="-128"/>
                <a:ea typeface="BIZ UDPゴシック" panose="020B0400000000000000" pitchFamily="50" charset="-128"/>
              </a:rPr>
              <a:t>賃金改善実施期間及びベースアップ評価料算定期間」を入力します</a:t>
            </a:r>
            <a:endParaRPr lang="ja-JP" altLang="en-US" sz="2800" b="1" dirty="0">
              <a:solidFill>
                <a:schemeClr val="accent2"/>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F544453E-05DD-063B-4E94-ACE6DD16B997}"/>
              </a:ext>
            </a:extLst>
          </p:cNvPr>
          <p:cNvSpPr txBox="1"/>
          <p:nvPr/>
        </p:nvSpPr>
        <p:spPr>
          <a:xfrm>
            <a:off x="145976" y="4440483"/>
            <a:ext cx="12192000" cy="2508379"/>
          </a:xfrm>
          <a:prstGeom prst="rect">
            <a:avLst/>
          </a:prstGeom>
          <a:noFill/>
          <a:ln w="38100">
            <a:noFill/>
          </a:ln>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endParaRPr kumimoji="0" lang="en-US" altLang="ja-JP" sz="900" b="1" dirty="0">
              <a:solidFill>
                <a:schemeClr val="tx2"/>
              </a:solidFill>
              <a:latin typeface="游ゴシック" panose="020B0400000000000000" pitchFamily="50" charset="-128"/>
              <a:ea typeface="游ゴシック" panose="020B0400000000000000" pitchFamily="50" charset="-128"/>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1200" cap="none" spc="0" normalizeH="0" baseline="0" noProof="0" dirty="0">
                <a:ln>
                  <a:noFill/>
                </a:ln>
                <a:solidFill>
                  <a:schemeClr val="tx2"/>
                </a:solidFill>
                <a:effectLst/>
                <a:uLnTx/>
                <a:uFillTx/>
                <a:latin typeface="游ゴシック" panose="020B0400000000000000" pitchFamily="50" charset="-128"/>
                <a:ea typeface="游ゴシック" panose="020B0400000000000000" pitchFamily="50" charset="-128"/>
                <a:cs typeface="+mn-cs"/>
              </a:rPr>
              <a:t>(</a:t>
            </a:r>
            <a:r>
              <a:rPr kumimoji="0" lang="ja-JP" altLang="en-US" sz="2000" b="1" i="0" u="none" strike="noStrike" kern="1200" cap="none" spc="0" normalizeH="0" baseline="0" noProof="0" dirty="0">
                <a:ln>
                  <a:noFill/>
                </a:ln>
                <a:solidFill>
                  <a:schemeClr val="tx2"/>
                </a:solidFill>
                <a:effectLst/>
                <a:uLnTx/>
                <a:uFillTx/>
                <a:latin typeface="游ゴシック" panose="020B0400000000000000" pitchFamily="50" charset="-128"/>
                <a:ea typeface="游ゴシック" panose="020B0400000000000000" pitchFamily="50" charset="-128"/>
                <a:cs typeface="+mn-cs"/>
              </a:rPr>
              <a:t>１</a:t>
            </a:r>
            <a:r>
              <a:rPr kumimoji="0" lang="en-US" altLang="ja-JP" sz="2000" b="1" i="0" u="none" strike="noStrike" kern="1200" cap="none" spc="0" normalizeH="0" baseline="0" noProof="0" dirty="0">
                <a:ln>
                  <a:noFill/>
                </a:ln>
                <a:solidFill>
                  <a:schemeClr val="tx2"/>
                </a:solidFill>
                <a:effectLst/>
                <a:uLnTx/>
                <a:uFillTx/>
                <a:latin typeface="游ゴシック" panose="020B0400000000000000" pitchFamily="50" charset="-128"/>
                <a:ea typeface="游ゴシック" panose="020B0400000000000000" pitchFamily="50" charset="-128"/>
                <a:cs typeface="+mn-cs"/>
              </a:rPr>
              <a:t>)</a:t>
            </a:r>
            <a:r>
              <a:rPr kumimoji="0" lang="ja-JP" altLang="en-US" sz="2000" b="1" i="0" u="none" strike="noStrike" kern="1200" cap="none" spc="0" normalizeH="0" baseline="0" noProof="0" dirty="0">
                <a:ln>
                  <a:noFill/>
                </a:ln>
                <a:solidFill>
                  <a:schemeClr val="tx2"/>
                </a:solidFill>
                <a:effectLst/>
                <a:uLnTx/>
                <a:uFillTx/>
                <a:latin typeface="游ゴシック" panose="020B0400000000000000" pitchFamily="50" charset="-128"/>
                <a:ea typeface="游ゴシック" panose="020B0400000000000000" pitchFamily="50" charset="-128"/>
                <a:cs typeface="+mn-cs"/>
              </a:rPr>
              <a:t>　賃金改善実施期間</a:t>
            </a:r>
            <a:endParaRPr kumimoji="0" lang="en-US" altLang="ja-JP" sz="2000" b="1" i="0" u="none" strike="noStrike" kern="1200" cap="none" spc="0" normalizeH="0" baseline="0" noProof="0" dirty="0">
              <a:ln>
                <a:noFill/>
              </a:ln>
              <a:solidFill>
                <a:schemeClr val="tx2"/>
              </a:solidFill>
              <a:effectLst/>
              <a:uLnTx/>
              <a:uFillTx/>
              <a:latin typeface="游ゴシック" panose="020B0400000000000000" pitchFamily="50" charset="-128"/>
              <a:ea typeface="游ゴシック" panose="020B0400000000000000" pitchFamily="50" charset="-128"/>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b="1" i="0" u="none" strike="noStrike" kern="1200" cap="none" spc="0" normalizeH="0" baseline="0" noProof="0" dirty="0">
                <a:ln>
                  <a:noFill/>
                </a:ln>
                <a:solidFill>
                  <a:schemeClr val="tx2"/>
                </a:solidFill>
                <a:effectLst/>
                <a:uLnTx/>
                <a:uFillTx/>
                <a:latin typeface="游ゴシック" panose="020B0400000000000000" pitchFamily="50" charset="-128"/>
                <a:ea typeface="游ゴシック" panose="020B0400000000000000" pitchFamily="50" charset="-128"/>
                <a:cs typeface="+mn-cs"/>
              </a:rPr>
              <a:t>　始期：令和６年</a:t>
            </a:r>
            <a:r>
              <a:rPr kumimoji="0" lang="en-US" altLang="ja-JP" b="1" i="0" u="none" strike="noStrike" kern="1200" cap="none" spc="0" normalizeH="0" baseline="0" noProof="0" dirty="0">
                <a:ln>
                  <a:noFill/>
                </a:ln>
                <a:solidFill>
                  <a:schemeClr val="tx2"/>
                </a:solidFill>
                <a:effectLst/>
                <a:uLnTx/>
                <a:uFillTx/>
                <a:latin typeface="游ゴシック" panose="020B0400000000000000" pitchFamily="50" charset="-128"/>
                <a:ea typeface="游ゴシック" panose="020B0400000000000000" pitchFamily="50" charset="-128"/>
                <a:cs typeface="+mn-cs"/>
              </a:rPr>
              <a:t>11</a:t>
            </a:r>
            <a:r>
              <a:rPr kumimoji="0" lang="ja-JP" altLang="en-US" b="1" i="0" u="none" strike="noStrike" kern="1200" cap="none" spc="0" normalizeH="0" baseline="0" noProof="0" dirty="0">
                <a:ln>
                  <a:noFill/>
                </a:ln>
                <a:solidFill>
                  <a:schemeClr val="tx2"/>
                </a:solidFill>
                <a:effectLst/>
                <a:uLnTx/>
                <a:uFillTx/>
                <a:latin typeface="游ゴシック" panose="020B0400000000000000" pitchFamily="50" charset="-128"/>
                <a:ea typeface="游ゴシック" panose="020B0400000000000000" pitchFamily="50" charset="-128"/>
                <a:cs typeface="+mn-cs"/>
              </a:rPr>
              <a:t>月（基本的には、ベースアップ評価料を算定し始めた月が賃金改善実施期間の始期になります）</a:t>
            </a:r>
            <a:endParaRPr kumimoji="0" lang="en-US" altLang="ja-JP" b="1" i="0" u="none" strike="noStrike" kern="1200" cap="none" spc="0" normalizeH="0" baseline="0" noProof="0" dirty="0">
              <a:ln>
                <a:noFill/>
              </a:ln>
              <a:solidFill>
                <a:schemeClr val="tx2"/>
              </a:solidFill>
              <a:effectLst/>
              <a:uLnTx/>
              <a:uFillTx/>
              <a:latin typeface="游ゴシック" panose="020B0400000000000000" pitchFamily="50" charset="-128"/>
              <a:ea typeface="游ゴシック" panose="020B0400000000000000" pitchFamily="50" charset="-128"/>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b="1" i="0" u="none" strike="noStrike" kern="1200" cap="none" spc="0" normalizeH="0" baseline="0" noProof="0" dirty="0">
                <a:ln>
                  <a:noFill/>
                </a:ln>
                <a:solidFill>
                  <a:schemeClr val="tx2"/>
                </a:solidFill>
                <a:effectLst/>
                <a:uLnTx/>
                <a:uFillTx/>
                <a:latin typeface="游ゴシック" panose="020B0400000000000000" pitchFamily="50" charset="-128"/>
                <a:ea typeface="游ゴシック" panose="020B0400000000000000" pitchFamily="50" charset="-128"/>
                <a:cs typeface="+mn-cs"/>
              </a:rPr>
              <a:t>　終期：令和７年３月（この例では、令和６年度の報告は５ヶ月分の報告になります）</a:t>
            </a:r>
            <a:endParaRPr kumimoji="0" lang="en-US" altLang="ja-JP" b="1" i="0" u="none" strike="noStrike" kern="1200" cap="none" spc="0" normalizeH="0" baseline="0" noProof="0" dirty="0">
              <a:ln>
                <a:noFill/>
              </a:ln>
              <a:solidFill>
                <a:schemeClr val="tx2"/>
              </a:solidFill>
              <a:effectLst/>
              <a:uLnTx/>
              <a:uFillTx/>
              <a:latin typeface="游ゴシック" panose="020B0400000000000000" pitchFamily="50" charset="-128"/>
              <a:ea typeface="游ゴシック" panose="020B0400000000000000" pitchFamily="50" charset="-128"/>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altLang="ja-JP" b="1" dirty="0">
              <a:solidFill>
                <a:schemeClr val="tx2"/>
              </a:solidFill>
              <a:latin typeface="游ゴシック" panose="020B0400000000000000" pitchFamily="50" charset="-128"/>
              <a:ea typeface="游ゴシック" panose="020B0400000000000000" pitchFamily="50" charset="-128"/>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1200" cap="none" spc="0" normalizeH="0" baseline="0" noProof="0" dirty="0">
                <a:ln>
                  <a:noFill/>
                </a:ln>
                <a:solidFill>
                  <a:schemeClr val="tx2"/>
                </a:solidFill>
                <a:effectLst/>
                <a:uLnTx/>
                <a:uFillTx/>
                <a:latin typeface="游ゴシック" panose="020B0400000000000000" pitchFamily="50" charset="-128"/>
                <a:ea typeface="游ゴシック" panose="020B0400000000000000" pitchFamily="50" charset="-128"/>
                <a:cs typeface="+mn-cs"/>
              </a:rPr>
              <a:t>(</a:t>
            </a:r>
            <a:r>
              <a:rPr kumimoji="0" lang="ja-JP" altLang="en-US" sz="2000" b="1" i="0" u="none" strike="noStrike" kern="1200" cap="none" spc="0" normalizeH="0" baseline="0" noProof="0" dirty="0">
                <a:ln>
                  <a:noFill/>
                </a:ln>
                <a:solidFill>
                  <a:schemeClr val="tx2"/>
                </a:solidFill>
                <a:effectLst/>
                <a:uLnTx/>
                <a:uFillTx/>
                <a:latin typeface="游ゴシック" panose="020B0400000000000000" pitchFamily="50" charset="-128"/>
                <a:ea typeface="游ゴシック" panose="020B0400000000000000" pitchFamily="50" charset="-128"/>
                <a:cs typeface="+mn-cs"/>
              </a:rPr>
              <a:t>２</a:t>
            </a:r>
            <a:r>
              <a:rPr kumimoji="0" lang="en-US" altLang="ja-JP" sz="2000" b="1" i="0" u="none" strike="noStrike" kern="1200" cap="none" spc="0" normalizeH="0" baseline="0" noProof="0" dirty="0">
                <a:ln>
                  <a:noFill/>
                </a:ln>
                <a:solidFill>
                  <a:schemeClr val="tx2"/>
                </a:solidFill>
                <a:effectLst/>
                <a:uLnTx/>
                <a:uFillTx/>
                <a:latin typeface="游ゴシック" panose="020B0400000000000000" pitchFamily="50" charset="-128"/>
                <a:ea typeface="游ゴシック" panose="020B0400000000000000" pitchFamily="50" charset="-128"/>
                <a:cs typeface="+mn-cs"/>
              </a:rPr>
              <a:t>)</a:t>
            </a:r>
            <a:r>
              <a:rPr kumimoji="0" lang="ja-JP" altLang="en-US" sz="2000" b="1" i="0" u="none" strike="noStrike" kern="1200" cap="none" spc="0" normalizeH="0" baseline="0" noProof="0" dirty="0">
                <a:ln>
                  <a:noFill/>
                </a:ln>
                <a:solidFill>
                  <a:schemeClr val="tx2"/>
                </a:solidFill>
                <a:effectLst/>
                <a:uLnTx/>
                <a:uFillTx/>
                <a:latin typeface="游ゴシック" panose="020B0400000000000000" pitchFamily="50" charset="-128"/>
                <a:ea typeface="游ゴシック" panose="020B0400000000000000" pitchFamily="50" charset="-128"/>
                <a:cs typeface="+mn-cs"/>
              </a:rPr>
              <a:t>　ベースアップ評価料算定期間</a:t>
            </a:r>
            <a:endParaRPr kumimoji="0" lang="en-US" altLang="ja-JP" sz="2000" b="1" i="0" u="none" strike="noStrike" kern="1200" cap="none" spc="0" normalizeH="0" baseline="0" noProof="0" dirty="0">
              <a:ln>
                <a:noFill/>
              </a:ln>
              <a:solidFill>
                <a:schemeClr val="tx2"/>
              </a:solidFill>
              <a:effectLst/>
              <a:uLnTx/>
              <a:uFillTx/>
              <a:latin typeface="游ゴシック" panose="020B0400000000000000" pitchFamily="50" charset="-128"/>
              <a:ea typeface="游ゴシック" panose="020B0400000000000000" pitchFamily="50" charset="-128"/>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b="1" i="0" u="none" strike="noStrike" kern="1200" cap="none" spc="0" normalizeH="0" baseline="0" noProof="0" dirty="0">
                <a:ln>
                  <a:noFill/>
                </a:ln>
                <a:solidFill>
                  <a:schemeClr val="tx2"/>
                </a:solidFill>
                <a:effectLst/>
                <a:uLnTx/>
                <a:uFillTx/>
                <a:latin typeface="游ゴシック" panose="020B0400000000000000" pitchFamily="50" charset="-128"/>
                <a:ea typeface="游ゴシック" panose="020B0400000000000000" pitchFamily="50" charset="-128"/>
                <a:cs typeface="+mn-cs"/>
              </a:rPr>
              <a:t>　始期：令和６年</a:t>
            </a:r>
            <a:r>
              <a:rPr kumimoji="0" lang="en-US" altLang="ja-JP" b="1" dirty="0">
                <a:solidFill>
                  <a:schemeClr val="tx2"/>
                </a:solidFill>
                <a:latin typeface="游ゴシック" panose="020B0400000000000000" pitchFamily="50" charset="-128"/>
                <a:ea typeface="游ゴシック" panose="020B0400000000000000" pitchFamily="50" charset="-128"/>
              </a:rPr>
              <a:t>11</a:t>
            </a:r>
            <a:r>
              <a:rPr kumimoji="0" lang="ja-JP" altLang="en-US" b="1" i="0" u="none" strike="noStrike" kern="1200" cap="none" spc="0" normalizeH="0" baseline="0" noProof="0" dirty="0">
                <a:ln>
                  <a:noFill/>
                </a:ln>
                <a:solidFill>
                  <a:schemeClr val="tx2"/>
                </a:solidFill>
                <a:effectLst/>
                <a:uLnTx/>
                <a:uFillTx/>
                <a:latin typeface="游ゴシック" panose="020B0400000000000000" pitchFamily="50" charset="-128"/>
                <a:ea typeface="游ゴシック" panose="020B0400000000000000" pitchFamily="50" charset="-128"/>
                <a:cs typeface="+mn-cs"/>
              </a:rPr>
              <a:t>月（令和６年度にベースアップ評価料を算定し始めた月を入力します）</a:t>
            </a:r>
            <a:endParaRPr kumimoji="0" lang="en-US" altLang="ja-JP" b="1" i="0" u="none" strike="noStrike" kern="1200" cap="none" spc="0" normalizeH="0" baseline="0" noProof="0" dirty="0">
              <a:ln>
                <a:noFill/>
              </a:ln>
              <a:solidFill>
                <a:schemeClr val="tx2"/>
              </a:solidFill>
              <a:effectLst/>
              <a:uLnTx/>
              <a:uFillTx/>
              <a:latin typeface="游ゴシック" panose="020B0400000000000000" pitchFamily="50" charset="-128"/>
              <a:ea typeface="游ゴシック" panose="020B0400000000000000" pitchFamily="50" charset="-128"/>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b="1" i="0" u="none" strike="noStrike" kern="1200" cap="none" spc="0" normalizeH="0" baseline="0" noProof="0" dirty="0">
                <a:ln>
                  <a:noFill/>
                </a:ln>
                <a:solidFill>
                  <a:schemeClr val="tx2"/>
                </a:solidFill>
                <a:effectLst/>
                <a:uLnTx/>
                <a:uFillTx/>
                <a:latin typeface="游ゴシック" panose="020B0400000000000000" pitchFamily="50" charset="-128"/>
                <a:ea typeface="游ゴシック" panose="020B0400000000000000" pitchFamily="50" charset="-128"/>
                <a:cs typeface="+mn-cs"/>
              </a:rPr>
              <a:t>　終期：令和７年３月（同じく、この例では、令和６年度の報告は５ヶ月分の報告になります）</a:t>
            </a:r>
            <a:endParaRPr kumimoji="0" lang="en-US" altLang="ja-JP" b="1" i="0" u="none" strike="noStrike" kern="1200" cap="none" spc="0" normalizeH="0" baseline="0" noProof="0" dirty="0">
              <a:ln>
                <a:noFill/>
              </a:ln>
              <a:solidFill>
                <a:schemeClr val="tx2"/>
              </a:solidFill>
              <a:effectLst/>
              <a:uLnTx/>
              <a:uFillTx/>
              <a:latin typeface="游ゴシック" panose="020B0400000000000000" pitchFamily="50" charset="-128"/>
              <a:ea typeface="游ゴシック" panose="020B0400000000000000" pitchFamily="50" charset="-128"/>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altLang="ja-JP"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p:txBody>
      </p:sp>
      <p:sp>
        <p:nvSpPr>
          <p:cNvPr id="2" name="スクロール: 横 1">
            <a:extLst>
              <a:ext uri="{FF2B5EF4-FFF2-40B4-BE49-F238E27FC236}">
                <a16:creationId xmlns:a16="http://schemas.microsoft.com/office/drawing/2014/main" id="{E5725753-AC73-675A-10E5-3C5549A208F9}"/>
              </a:ext>
            </a:extLst>
          </p:cNvPr>
          <p:cNvSpPr/>
          <p:nvPr/>
        </p:nvSpPr>
        <p:spPr>
          <a:xfrm>
            <a:off x="401145" y="1008434"/>
            <a:ext cx="11329346" cy="1022083"/>
          </a:xfrm>
          <a:prstGeom prst="horizontalScroll">
            <a:avLst/>
          </a:prstGeom>
          <a:solidFill>
            <a:schemeClr val="accent4">
              <a:lumMod val="20000"/>
              <a:lumOff val="80000"/>
              <a:alpha val="3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ja-JP" altLang="en-US" sz="1800" b="1" i="0" strike="noStrike" kern="1200" cap="none" spc="0" normalizeH="0" noProof="0" dirty="0">
                <a:ln>
                  <a:noFill/>
                </a:ln>
                <a:solidFill>
                  <a:schemeClr val="tx2"/>
                </a:solidFill>
                <a:effectLst/>
                <a:uLnTx/>
                <a:uFill>
                  <a:solidFill>
                    <a:srgbClr val="002060"/>
                  </a:solidFill>
                </a:uFill>
                <a:latin typeface="游ゴシック" panose="020B0400000000000000" pitchFamily="50" charset="-128"/>
                <a:ea typeface="游ゴシック" panose="020B0400000000000000" pitchFamily="50" charset="-128"/>
                <a:cs typeface="+mn-cs"/>
              </a:rPr>
              <a:t>具体例①</a:t>
            </a:r>
            <a:endParaRPr kumimoji="0" lang="en-US" altLang="ja-JP" sz="1800" b="1" i="0" strike="noStrike" kern="1200" cap="none" spc="0" normalizeH="0" noProof="0" dirty="0">
              <a:ln>
                <a:noFill/>
              </a:ln>
              <a:solidFill>
                <a:schemeClr val="tx2"/>
              </a:solidFill>
              <a:effectLst/>
              <a:uLnTx/>
              <a:uFill>
                <a:solidFill>
                  <a:srgbClr val="002060"/>
                </a:solidFill>
              </a:uFill>
              <a:latin typeface="游ゴシック" panose="020B0400000000000000" pitchFamily="50" charset="-128"/>
              <a:ea typeface="游ゴシック" panose="020B0400000000000000" pitchFamily="50" charset="-128"/>
              <a:cs typeface="+mn-cs"/>
            </a:endParaRPr>
          </a:p>
          <a:p>
            <a:pPr algn="ctr"/>
            <a:r>
              <a:rPr kumimoji="0" lang="ja-JP" altLang="en-US" sz="1800" b="1" i="0" u="heavy" strike="noStrike" kern="1200" cap="none" spc="0" normalizeH="0" noProof="0" dirty="0">
                <a:ln>
                  <a:noFill/>
                </a:ln>
                <a:solidFill>
                  <a:schemeClr val="tx2"/>
                </a:solidFill>
                <a:effectLst/>
                <a:uLnTx/>
                <a:uFill>
                  <a:solidFill>
                    <a:srgbClr val="002060"/>
                  </a:solidFill>
                </a:uFill>
                <a:latin typeface="游ゴシック" panose="020B0400000000000000" pitchFamily="50" charset="-128"/>
                <a:ea typeface="游ゴシック" panose="020B0400000000000000" pitchFamily="50" charset="-128"/>
                <a:cs typeface="+mn-cs"/>
              </a:rPr>
              <a:t>令和６年</a:t>
            </a:r>
            <a:r>
              <a:rPr kumimoji="0" lang="en-US" altLang="ja-JP" sz="1800" b="1" i="0" u="heavy" strike="noStrike" kern="1200" cap="none" spc="0" normalizeH="0" noProof="0" dirty="0">
                <a:ln>
                  <a:noFill/>
                </a:ln>
                <a:solidFill>
                  <a:schemeClr val="tx2"/>
                </a:solidFill>
                <a:effectLst/>
                <a:uLnTx/>
                <a:uFill>
                  <a:solidFill>
                    <a:srgbClr val="002060"/>
                  </a:solidFill>
                </a:uFill>
                <a:latin typeface="游ゴシック" panose="020B0400000000000000" pitchFamily="50" charset="-128"/>
                <a:ea typeface="游ゴシック" panose="020B0400000000000000" pitchFamily="50" charset="-128"/>
                <a:cs typeface="+mn-cs"/>
              </a:rPr>
              <a:t>10</a:t>
            </a:r>
            <a:r>
              <a:rPr kumimoji="0" lang="ja-JP" altLang="en-US" sz="1800" b="1" i="0" u="heavy" strike="noStrike" kern="1200" cap="none" spc="0" normalizeH="0" noProof="0" dirty="0">
                <a:ln>
                  <a:noFill/>
                </a:ln>
                <a:solidFill>
                  <a:schemeClr val="tx2"/>
                </a:solidFill>
                <a:effectLst/>
                <a:uLnTx/>
                <a:uFill>
                  <a:solidFill>
                    <a:srgbClr val="002060"/>
                  </a:solidFill>
                </a:uFill>
                <a:latin typeface="游ゴシック" panose="020B0400000000000000" pitchFamily="50" charset="-128"/>
                <a:ea typeface="游ゴシック" panose="020B0400000000000000" pitchFamily="50" charset="-128"/>
                <a:cs typeface="+mn-cs"/>
              </a:rPr>
              <a:t>月に届出を行い、同年</a:t>
            </a:r>
            <a:r>
              <a:rPr kumimoji="0" lang="en-US" altLang="ja-JP" sz="1800" b="1" i="0" u="heavy" strike="noStrike" kern="1200" cap="none" spc="0" normalizeH="0" noProof="0" dirty="0">
                <a:ln>
                  <a:noFill/>
                </a:ln>
                <a:solidFill>
                  <a:schemeClr val="tx2"/>
                </a:solidFill>
                <a:effectLst/>
                <a:uLnTx/>
                <a:uFill>
                  <a:solidFill>
                    <a:srgbClr val="002060"/>
                  </a:solidFill>
                </a:uFill>
                <a:latin typeface="游ゴシック" panose="020B0400000000000000" pitchFamily="50" charset="-128"/>
                <a:ea typeface="游ゴシック" panose="020B0400000000000000" pitchFamily="50" charset="-128"/>
                <a:cs typeface="+mn-cs"/>
              </a:rPr>
              <a:t>11</a:t>
            </a:r>
            <a:r>
              <a:rPr kumimoji="0" lang="ja-JP" altLang="en-US" sz="1800" b="1" i="0" u="heavy" strike="noStrike" kern="1200" cap="none" spc="0" normalizeH="0" noProof="0" dirty="0">
                <a:ln>
                  <a:noFill/>
                </a:ln>
                <a:solidFill>
                  <a:schemeClr val="tx2"/>
                </a:solidFill>
                <a:effectLst/>
                <a:uLnTx/>
                <a:uFill>
                  <a:solidFill>
                    <a:srgbClr val="002060"/>
                  </a:solidFill>
                </a:uFill>
                <a:latin typeface="游ゴシック" panose="020B0400000000000000" pitchFamily="50" charset="-128"/>
                <a:ea typeface="游ゴシック" panose="020B0400000000000000" pitchFamily="50" charset="-128"/>
                <a:cs typeface="+mn-cs"/>
              </a:rPr>
              <a:t>月からベースアップ評価料を算定した医療機関の場合</a:t>
            </a:r>
            <a:endParaRPr kumimoji="0" lang="en-US" altLang="ja-JP" sz="1800" b="1" i="0" u="heavy" strike="noStrike" kern="1200" cap="none" spc="0" normalizeH="0" noProof="0" dirty="0">
              <a:ln>
                <a:noFill/>
              </a:ln>
              <a:solidFill>
                <a:schemeClr val="tx2"/>
              </a:solidFill>
              <a:effectLst/>
              <a:uLnTx/>
              <a:uFill>
                <a:solidFill>
                  <a:srgbClr val="002060"/>
                </a:solidFill>
              </a:uFill>
              <a:latin typeface="游ゴシック" panose="020B0400000000000000" pitchFamily="50" charset="-128"/>
              <a:ea typeface="游ゴシック" panose="020B0400000000000000" pitchFamily="50" charset="-128"/>
              <a:cs typeface="+mn-cs"/>
            </a:endParaRPr>
          </a:p>
        </p:txBody>
      </p:sp>
      <p:pic>
        <p:nvPicPr>
          <p:cNvPr id="5" name="図 4">
            <a:extLst>
              <a:ext uri="{FF2B5EF4-FFF2-40B4-BE49-F238E27FC236}">
                <a16:creationId xmlns:a16="http://schemas.microsoft.com/office/drawing/2014/main" id="{BD988402-4F2A-2B37-384E-D173AEB9EBDC}"/>
              </a:ext>
            </a:extLst>
          </p:cNvPr>
          <p:cNvPicPr>
            <a:picLocks noChangeAspect="1"/>
          </p:cNvPicPr>
          <p:nvPr/>
        </p:nvPicPr>
        <p:blipFill>
          <a:blip r:embed="rId2"/>
          <a:stretch>
            <a:fillRect/>
          </a:stretch>
        </p:blipFill>
        <p:spPr>
          <a:xfrm>
            <a:off x="887867" y="2281258"/>
            <a:ext cx="10842624" cy="2148339"/>
          </a:xfrm>
          <a:prstGeom prst="rect">
            <a:avLst/>
          </a:prstGeom>
          <a:ln>
            <a:solidFill>
              <a:schemeClr val="tx1"/>
            </a:solidFill>
          </a:ln>
        </p:spPr>
      </p:pic>
    </p:spTree>
    <p:extLst>
      <p:ext uri="{BB962C8B-B14F-4D97-AF65-F5344CB8AC3E}">
        <p14:creationId xmlns:p14="http://schemas.microsoft.com/office/powerpoint/2010/main" val="2671045919"/>
      </p:ext>
    </p:extLst>
  </p:cSld>
  <p:clrMapOvr>
    <a:masterClrMapping/>
  </p:clrMapOvr>
  <mc:AlternateContent xmlns:mc="http://schemas.openxmlformats.org/markup-compatibility/2006" xmlns:p14="http://schemas.microsoft.com/office/powerpoint/2010/main">
    <mc:Choice Requires="p14">
      <p:transition spd="slow" p14:dur="2000" advTm="36965"/>
    </mc:Choice>
    <mc:Fallback xmlns="">
      <p:transition spd="slow" advTm="3696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BC4C8-9EF0-2BF5-99F4-09B5115FC451}"/>
            </a:ext>
          </a:extLst>
        </p:cNvPr>
        <p:cNvGrpSpPr/>
        <p:nvPr/>
      </p:nvGrpSpPr>
      <p:grpSpPr>
        <a:xfrm>
          <a:off x="0" y="0"/>
          <a:ext cx="0" cy="0"/>
          <a:chOff x="0" y="0"/>
          <a:chExt cx="0" cy="0"/>
        </a:xfrm>
      </p:grpSpPr>
      <p:sp>
        <p:nvSpPr>
          <p:cNvPr id="14" name="スライド番号プレースホルダー 4">
            <a:extLst>
              <a:ext uri="{FF2B5EF4-FFF2-40B4-BE49-F238E27FC236}">
                <a16:creationId xmlns:a16="http://schemas.microsoft.com/office/drawing/2014/main" id="{C413BF81-3D21-4A18-363D-BF0068E8CF45}"/>
              </a:ext>
            </a:extLst>
          </p:cNvPr>
          <p:cNvSpPr txBox="1">
            <a:spLocks noGrp="1"/>
          </p:cNvSpPr>
          <p:nvPr/>
        </p:nvSpPr>
        <p:spPr bwMode="auto">
          <a:xfrm>
            <a:off x="9912424" y="61906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E067961-EC55-4815-9B2E-C9E7B8471E1C}" type="slidenum">
              <a:rPr kumimoji="1" lang="en-US" altLang="ja-JP" sz="3200" b="0" i="0" u="none" strike="noStrike" kern="0" cap="none" spc="0" normalizeH="0" baseline="0" noProof="0">
                <a:ln>
                  <a:noFill/>
                </a:ln>
                <a:solidFill>
                  <a:srgbClr val="000000"/>
                </a:solidFill>
                <a:effectLst/>
                <a:uLnTx/>
                <a:uFillTx/>
                <a:latin typeface="ＭＳ Ｐゴシック" charset="-128"/>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en-US" altLang="ja-JP" sz="3200" b="0" i="0" u="none" strike="noStrike" kern="0" cap="none" spc="0" normalizeH="0" baseline="0" noProof="0" dirty="0">
              <a:ln>
                <a:noFill/>
              </a:ln>
              <a:solidFill>
                <a:srgbClr val="000000"/>
              </a:solidFill>
              <a:effectLst/>
              <a:uLnTx/>
              <a:uFillTx/>
              <a:latin typeface="ＭＳ Ｐゴシック" charset="-128"/>
              <a:ea typeface="ＭＳ Ｐゴシック" charset="-128"/>
              <a:cs typeface="+mn-cs"/>
            </a:endParaRPr>
          </a:p>
        </p:txBody>
      </p:sp>
      <p:sp>
        <p:nvSpPr>
          <p:cNvPr id="3" name="タイトル 3">
            <a:extLst>
              <a:ext uri="{FF2B5EF4-FFF2-40B4-BE49-F238E27FC236}">
                <a16:creationId xmlns:a16="http://schemas.microsoft.com/office/drawing/2014/main" id="{86B541A5-EE75-607B-4E10-F657400D96E8}"/>
              </a:ext>
            </a:extLst>
          </p:cNvPr>
          <p:cNvSpPr txBox="1">
            <a:spLocks/>
          </p:cNvSpPr>
          <p:nvPr/>
        </p:nvSpPr>
        <p:spPr>
          <a:xfrm>
            <a:off x="261673" y="191150"/>
            <a:ext cx="11668653" cy="710550"/>
          </a:xfrm>
          <a:prstGeom prst="rect">
            <a:avLst/>
          </a:prstGeom>
          <a:solidFill>
            <a:schemeClr val="accent4">
              <a:lumMod val="20000"/>
              <a:lumOff val="80000"/>
            </a:schemeClr>
          </a:solidFill>
          <a:ln w="12700">
            <a:solidFill>
              <a:schemeClr val="tx1"/>
            </a:solidFill>
            <a:prstDash val="solid"/>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457200">
              <a:lnSpc>
                <a:spcPct val="120000"/>
              </a:lnSpc>
              <a:spcBef>
                <a:spcPts val="0"/>
              </a:spcBef>
              <a:defRPr/>
            </a:pPr>
            <a:r>
              <a:rPr kumimoji="1" lang="ja-JP" altLang="en-US" sz="2800" b="1" dirty="0">
                <a:solidFill>
                  <a:schemeClr val="tx1"/>
                </a:solidFill>
                <a:latin typeface="BIZ UDPゴシック" panose="020B0400000000000000" pitchFamily="50" charset="-128"/>
                <a:ea typeface="BIZ UDPゴシック" panose="020B0400000000000000" pitchFamily="50" charset="-128"/>
              </a:rPr>
              <a:t>「</a:t>
            </a:r>
            <a:r>
              <a:rPr kumimoji="1" lang="en-US" altLang="ja-JP" sz="2800" b="1" dirty="0">
                <a:solidFill>
                  <a:schemeClr val="tx1"/>
                </a:solidFill>
                <a:latin typeface="Century Gothic" panose="020B0502020202020204" pitchFamily="34" charset="0"/>
              </a:rPr>
              <a:t>Ⅰ</a:t>
            </a:r>
            <a:r>
              <a:rPr kumimoji="1" lang="ja-JP" altLang="en-US" sz="2800" b="1" dirty="0">
                <a:solidFill>
                  <a:schemeClr val="tx1"/>
                </a:solidFill>
                <a:latin typeface="Century Gothic" panose="020B0502020202020204" pitchFamily="34" charset="0"/>
              </a:rPr>
              <a:t>．</a:t>
            </a:r>
            <a:r>
              <a:rPr lang="ja-JP" altLang="en-US" sz="2800" b="1" dirty="0">
                <a:latin typeface="BIZ UDPゴシック" panose="020B0400000000000000" pitchFamily="50" charset="-128"/>
                <a:ea typeface="BIZ UDPゴシック" panose="020B0400000000000000" pitchFamily="50" charset="-128"/>
              </a:rPr>
              <a:t>賃金改善実施期間及びベースアップ評価料算定期間」を入力します</a:t>
            </a:r>
            <a:endParaRPr lang="ja-JP" altLang="en-US" sz="2800" b="1" dirty="0">
              <a:solidFill>
                <a:schemeClr val="accent2"/>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73263298-8DD3-06E3-AB5E-E367FACD1A0A}"/>
              </a:ext>
            </a:extLst>
          </p:cNvPr>
          <p:cNvSpPr txBox="1"/>
          <p:nvPr/>
        </p:nvSpPr>
        <p:spPr>
          <a:xfrm>
            <a:off x="145976" y="4229840"/>
            <a:ext cx="12192000" cy="2508379"/>
          </a:xfrm>
          <a:prstGeom prst="rect">
            <a:avLst/>
          </a:prstGeom>
          <a:noFill/>
          <a:ln w="38100">
            <a:noFill/>
          </a:ln>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endParaRPr kumimoji="0" lang="en-US" altLang="ja-JP" sz="900" b="1" dirty="0">
              <a:solidFill>
                <a:schemeClr val="tx2"/>
              </a:solidFill>
              <a:latin typeface="游ゴシック" panose="020B0400000000000000" pitchFamily="50" charset="-128"/>
              <a:ea typeface="游ゴシック" panose="020B0400000000000000" pitchFamily="50" charset="-128"/>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1200" cap="none" spc="0" normalizeH="0" baseline="0" noProof="0" dirty="0">
                <a:ln>
                  <a:noFill/>
                </a:ln>
                <a:solidFill>
                  <a:schemeClr val="tx2"/>
                </a:solidFill>
                <a:effectLst/>
                <a:uLnTx/>
                <a:uFillTx/>
                <a:latin typeface="游ゴシック" panose="020B0400000000000000" pitchFamily="50" charset="-128"/>
                <a:ea typeface="游ゴシック" panose="020B0400000000000000" pitchFamily="50" charset="-128"/>
                <a:cs typeface="+mn-cs"/>
              </a:rPr>
              <a:t>(</a:t>
            </a:r>
            <a:r>
              <a:rPr kumimoji="0" lang="ja-JP" altLang="en-US" sz="2000" b="1" i="0" u="none" strike="noStrike" kern="1200" cap="none" spc="0" normalizeH="0" baseline="0" noProof="0" dirty="0">
                <a:ln>
                  <a:noFill/>
                </a:ln>
                <a:solidFill>
                  <a:schemeClr val="tx2"/>
                </a:solidFill>
                <a:effectLst/>
                <a:uLnTx/>
                <a:uFillTx/>
                <a:latin typeface="游ゴシック" panose="020B0400000000000000" pitchFamily="50" charset="-128"/>
                <a:ea typeface="游ゴシック" panose="020B0400000000000000" pitchFamily="50" charset="-128"/>
                <a:cs typeface="+mn-cs"/>
              </a:rPr>
              <a:t>１</a:t>
            </a:r>
            <a:r>
              <a:rPr kumimoji="0" lang="en-US" altLang="ja-JP" sz="2000" b="1" i="0" u="none" strike="noStrike" kern="1200" cap="none" spc="0" normalizeH="0" baseline="0" noProof="0" dirty="0">
                <a:ln>
                  <a:noFill/>
                </a:ln>
                <a:solidFill>
                  <a:schemeClr val="tx2"/>
                </a:solidFill>
                <a:effectLst/>
                <a:uLnTx/>
                <a:uFillTx/>
                <a:latin typeface="游ゴシック" panose="020B0400000000000000" pitchFamily="50" charset="-128"/>
                <a:ea typeface="游ゴシック" panose="020B0400000000000000" pitchFamily="50" charset="-128"/>
                <a:cs typeface="+mn-cs"/>
              </a:rPr>
              <a:t>)</a:t>
            </a:r>
            <a:r>
              <a:rPr kumimoji="0" lang="ja-JP" altLang="en-US" sz="2000" b="1" i="0" u="none" strike="noStrike" kern="1200" cap="none" spc="0" normalizeH="0" baseline="0" noProof="0" dirty="0">
                <a:ln>
                  <a:noFill/>
                </a:ln>
                <a:solidFill>
                  <a:schemeClr val="tx2"/>
                </a:solidFill>
                <a:effectLst/>
                <a:uLnTx/>
                <a:uFillTx/>
                <a:latin typeface="游ゴシック" panose="020B0400000000000000" pitchFamily="50" charset="-128"/>
                <a:ea typeface="游ゴシック" panose="020B0400000000000000" pitchFamily="50" charset="-128"/>
                <a:cs typeface="+mn-cs"/>
              </a:rPr>
              <a:t>　賃金改善実施期間</a:t>
            </a:r>
            <a:endParaRPr kumimoji="0" lang="en-US" altLang="ja-JP" sz="2000" b="1" i="0" u="none" strike="noStrike" kern="1200" cap="none" spc="0" normalizeH="0" baseline="0" noProof="0" dirty="0">
              <a:ln>
                <a:noFill/>
              </a:ln>
              <a:solidFill>
                <a:schemeClr val="tx2"/>
              </a:solidFill>
              <a:effectLst/>
              <a:uLnTx/>
              <a:uFillTx/>
              <a:latin typeface="游ゴシック" panose="020B0400000000000000" pitchFamily="50" charset="-128"/>
              <a:ea typeface="游ゴシック" panose="020B0400000000000000" pitchFamily="50" charset="-128"/>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b="1" i="0" u="none" strike="noStrike" kern="1200" cap="none" spc="0" normalizeH="0" baseline="0" noProof="0" dirty="0">
                <a:ln>
                  <a:noFill/>
                </a:ln>
                <a:solidFill>
                  <a:schemeClr val="tx2"/>
                </a:solidFill>
                <a:effectLst/>
                <a:uLnTx/>
                <a:uFillTx/>
                <a:latin typeface="游ゴシック" panose="020B0400000000000000" pitchFamily="50" charset="-128"/>
                <a:ea typeface="游ゴシック" panose="020B0400000000000000" pitchFamily="50" charset="-128"/>
                <a:cs typeface="+mn-cs"/>
              </a:rPr>
              <a:t>　始期：令和７年３月（基本的には、ベースアップ評価料を算定し始めた月が賃金改善実施期間の始期になります）</a:t>
            </a:r>
            <a:endParaRPr kumimoji="0" lang="en-US" altLang="ja-JP" b="1" i="0" u="none" strike="noStrike" kern="1200" cap="none" spc="0" normalizeH="0" baseline="0" noProof="0" dirty="0">
              <a:ln>
                <a:noFill/>
              </a:ln>
              <a:solidFill>
                <a:schemeClr val="tx2"/>
              </a:solidFill>
              <a:effectLst/>
              <a:uLnTx/>
              <a:uFillTx/>
              <a:latin typeface="游ゴシック" panose="020B0400000000000000" pitchFamily="50" charset="-128"/>
              <a:ea typeface="游ゴシック" panose="020B0400000000000000" pitchFamily="50" charset="-128"/>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b="1" i="0" u="none" strike="noStrike" kern="1200" cap="none" spc="0" normalizeH="0" baseline="0" noProof="0" dirty="0">
                <a:ln>
                  <a:noFill/>
                </a:ln>
                <a:solidFill>
                  <a:schemeClr val="tx2"/>
                </a:solidFill>
                <a:effectLst/>
                <a:uLnTx/>
                <a:uFillTx/>
                <a:latin typeface="游ゴシック" panose="020B0400000000000000" pitchFamily="50" charset="-128"/>
                <a:ea typeface="游ゴシック" panose="020B0400000000000000" pitchFamily="50" charset="-128"/>
                <a:cs typeface="+mn-cs"/>
              </a:rPr>
              <a:t>　終期：令和７年３月（この例では、令和６年度の報告は令和７年３月の１ヶ月分のみの報告になります）</a:t>
            </a:r>
            <a:endParaRPr kumimoji="0" lang="en-US" altLang="ja-JP" b="1" i="0" u="none" strike="noStrike" kern="1200" cap="none" spc="0" normalizeH="0" baseline="0" noProof="0" dirty="0">
              <a:ln>
                <a:noFill/>
              </a:ln>
              <a:solidFill>
                <a:schemeClr val="tx2"/>
              </a:solidFill>
              <a:effectLst/>
              <a:uLnTx/>
              <a:uFillTx/>
              <a:latin typeface="游ゴシック" panose="020B0400000000000000" pitchFamily="50" charset="-128"/>
              <a:ea typeface="游ゴシック" panose="020B0400000000000000" pitchFamily="50" charset="-128"/>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altLang="ja-JP" b="1" dirty="0">
              <a:solidFill>
                <a:schemeClr val="tx2"/>
              </a:solidFill>
              <a:latin typeface="游ゴシック" panose="020B0400000000000000" pitchFamily="50" charset="-128"/>
              <a:ea typeface="游ゴシック" panose="020B0400000000000000" pitchFamily="50" charset="-128"/>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1200" cap="none" spc="0" normalizeH="0" baseline="0" noProof="0" dirty="0">
                <a:ln>
                  <a:noFill/>
                </a:ln>
                <a:solidFill>
                  <a:schemeClr val="tx2"/>
                </a:solidFill>
                <a:effectLst/>
                <a:uLnTx/>
                <a:uFillTx/>
                <a:latin typeface="游ゴシック" panose="020B0400000000000000" pitchFamily="50" charset="-128"/>
                <a:ea typeface="游ゴシック" panose="020B0400000000000000" pitchFamily="50" charset="-128"/>
                <a:cs typeface="+mn-cs"/>
              </a:rPr>
              <a:t>(</a:t>
            </a:r>
            <a:r>
              <a:rPr kumimoji="0" lang="ja-JP" altLang="en-US" sz="2000" b="1" i="0" u="none" strike="noStrike" kern="1200" cap="none" spc="0" normalizeH="0" baseline="0" noProof="0" dirty="0">
                <a:ln>
                  <a:noFill/>
                </a:ln>
                <a:solidFill>
                  <a:schemeClr val="tx2"/>
                </a:solidFill>
                <a:effectLst/>
                <a:uLnTx/>
                <a:uFillTx/>
                <a:latin typeface="游ゴシック" panose="020B0400000000000000" pitchFamily="50" charset="-128"/>
                <a:ea typeface="游ゴシック" panose="020B0400000000000000" pitchFamily="50" charset="-128"/>
                <a:cs typeface="+mn-cs"/>
              </a:rPr>
              <a:t>２</a:t>
            </a:r>
            <a:r>
              <a:rPr kumimoji="0" lang="en-US" altLang="ja-JP" sz="2000" b="1" i="0" u="none" strike="noStrike" kern="1200" cap="none" spc="0" normalizeH="0" baseline="0" noProof="0" dirty="0">
                <a:ln>
                  <a:noFill/>
                </a:ln>
                <a:solidFill>
                  <a:schemeClr val="tx2"/>
                </a:solidFill>
                <a:effectLst/>
                <a:uLnTx/>
                <a:uFillTx/>
                <a:latin typeface="游ゴシック" panose="020B0400000000000000" pitchFamily="50" charset="-128"/>
                <a:ea typeface="游ゴシック" panose="020B0400000000000000" pitchFamily="50" charset="-128"/>
                <a:cs typeface="+mn-cs"/>
              </a:rPr>
              <a:t>)</a:t>
            </a:r>
            <a:r>
              <a:rPr kumimoji="0" lang="ja-JP" altLang="en-US" sz="2000" b="1" i="0" u="none" strike="noStrike" kern="1200" cap="none" spc="0" normalizeH="0" baseline="0" noProof="0" dirty="0">
                <a:ln>
                  <a:noFill/>
                </a:ln>
                <a:solidFill>
                  <a:schemeClr val="tx2"/>
                </a:solidFill>
                <a:effectLst/>
                <a:uLnTx/>
                <a:uFillTx/>
                <a:latin typeface="游ゴシック" panose="020B0400000000000000" pitchFamily="50" charset="-128"/>
                <a:ea typeface="游ゴシック" panose="020B0400000000000000" pitchFamily="50" charset="-128"/>
                <a:cs typeface="+mn-cs"/>
              </a:rPr>
              <a:t>　ベースアップ評価料算定期間</a:t>
            </a:r>
            <a:endParaRPr kumimoji="0" lang="en-US" altLang="ja-JP" sz="2000" b="1" i="0" u="none" strike="noStrike" kern="1200" cap="none" spc="0" normalizeH="0" baseline="0" noProof="0" dirty="0">
              <a:ln>
                <a:noFill/>
              </a:ln>
              <a:solidFill>
                <a:schemeClr val="tx2"/>
              </a:solidFill>
              <a:effectLst/>
              <a:uLnTx/>
              <a:uFillTx/>
              <a:latin typeface="游ゴシック" panose="020B0400000000000000" pitchFamily="50" charset="-128"/>
              <a:ea typeface="游ゴシック" panose="020B0400000000000000" pitchFamily="50" charset="-128"/>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b="1" i="0" u="none" strike="noStrike" kern="1200" cap="none" spc="0" normalizeH="0" baseline="0" noProof="0" dirty="0">
                <a:ln>
                  <a:noFill/>
                </a:ln>
                <a:solidFill>
                  <a:schemeClr val="tx2"/>
                </a:solidFill>
                <a:effectLst/>
                <a:uLnTx/>
                <a:uFillTx/>
                <a:latin typeface="游ゴシック" panose="020B0400000000000000" pitchFamily="50" charset="-128"/>
                <a:ea typeface="游ゴシック" panose="020B0400000000000000" pitchFamily="50" charset="-128"/>
                <a:cs typeface="+mn-cs"/>
              </a:rPr>
              <a:t>　始期：令和７年３月（令和６年度にベースアップ評価料を算定し始めた月を入力します）</a:t>
            </a:r>
            <a:endParaRPr kumimoji="0" lang="en-US" altLang="ja-JP" b="1" i="0" u="none" strike="noStrike" kern="1200" cap="none" spc="0" normalizeH="0" baseline="0" noProof="0" dirty="0">
              <a:ln>
                <a:noFill/>
              </a:ln>
              <a:solidFill>
                <a:schemeClr val="tx2"/>
              </a:solidFill>
              <a:effectLst/>
              <a:uLnTx/>
              <a:uFillTx/>
              <a:latin typeface="游ゴシック" panose="020B0400000000000000" pitchFamily="50" charset="-128"/>
              <a:ea typeface="游ゴシック" panose="020B0400000000000000" pitchFamily="50" charset="-128"/>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b="1" i="0" u="none" strike="noStrike" kern="1200" cap="none" spc="0" normalizeH="0" baseline="0" noProof="0" dirty="0">
                <a:ln>
                  <a:noFill/>
                </a:ln>
                <a:solidFill>
                  <a:schemeClr val="tx2"/>
                </a:solidFill>
                <a:effectLst/>
                <a:uLnTx/>
                <a:uFillTx/>
                <a:latin typeface="游ゴシック" panose="020B0400000000000000" pitchFamily="50" charset="-128"/>
                <a:ea typeface="游ゴシック" panose="020B0400000000000000" pitchFamily="50" charset="-128"/>
                <a:cs typeface="+mn-cs"/>
              </a:rPr>
              <a:t>　終期：令和７年３月（同じく、この例では、令和６年度の報告は令和７年３月の１ヶ月分のみの報告になります）</a:t>
            </a:r>
            <a:endParaRPr kumimoji="0" lang="en-US" altLang="ja-JP" b="1" i="0" u="none" strike="noStrike" kern="1200" cap="none" spc="0" normalizeH="0" baseline="0" noProof="0" dirty="0">
              <a:ln>
                <a:noFill/>
              </a:ln>
              <a:solidFill>
                <a:schemeClr val="tx2"/>
              </a:solidFill>
              <a:effectLst/>
              <a:uLnTx/>
              <a:uFillTx/>
              <a:latin typeface="游ゴシック" panose="020B0400000000000000" pitchFamily="50" charset="-128"/>
              <a:ea typeface="游ゴシック" panose="020B0400000000000000" pitchFamily="50" charset="-128"/>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altLang="ja-JP"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p:txBody>
      </p:sp>
      <p:pic>
        <p:nvPicPr>
          <p:cNvPr id="9" name="図 8">
            <a:extLst>
              <a:ext uri="{FF2B5EF4-FFF2-40B4-BE49-F238E27FC236}">
                <a16:creationId xmlns:a16="http://schemas.microsoft.com/office/drawing/2014/main" id="{4E57C83F-4504-8E01-76B2-8C6C1802E209}"/>
              </a:ext>
            </a:extLst>
          </p:cNvPr>
          <p:cNvPicPr>
            <a:picLocks noChangeAspect="1"/>
          </p:cNvPicPr>
          <p:nvPr/>
        </p:nvPicPr>
        <p:blipFill>
          <a:blip r:embed="rId2"/>
          <a:stretch>
            <a:fillRect/>
          </a:stretch>
        </p:blipFill>
        <p:spPr>
          <a:xfrm>
            <a:off x="674686" y="2161330"/>
            <a:ext cx="10842625" cy="2148339"/>
          </a:xfrm>
          <a:prstGeom prst="rect">
            <a:avLst/>
          </a:prstGeom>
          <a:ln w="19050">
            <a:solidFill>
              <a:schemeClr val="tx2"/>
            </a:solidFill>
          </a:ln>
        </p:spPr>
      </p:pic>
      <p:sp>
        <p:nvSpPr>
          <p:cNvPr id="2" name="スクロール: 横 1">
            <a:extLst>
              <a:ext uri="{FF2B5EF4-FFF2-40B4-BE49-F238E27FC236}">
                <a16:creationId xmlns:a16="http://schemas.microsoft.com/office/drawing/2014/main" id="{D4FB2D20-0DD5-402F-3606-5E4CEA8CD523}"/>
              </a:ext>
            </a:extLst>
          </p:cNvPr>
          <p:cNvSpPr/>
          <p:nvPr/>
        </p:nvSpPr>
        <p:spPr>
          <a:xfrm>
            <a:off x="401145" y="1008434"/>
            <a:ext cx="11329346" cy="1022083"/>
          </a:xfrm>
          <a:prstGeom prst="horizontalScroll">
            <a:avLst/>
          </a:prstGeom>
          <a:solidFill>
            <a:schemeClr val="accent4">
              <a:lumMod val="20000"/>
              <a:lumOff val="80000"/>
              <a:alpha val="3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ja-JP" altLang="en-US" sz="1800" b="1" i="0" strike="noStrike" kern="1200" cap="none" spc="0" normalizeH="0" noProof="0" dirty="0">
                <a:ln>
                  <a:noFill/>
                </a:ln>
                <a:solidFill>
                  <a:schemeClr val="tx2"/>
                </a:solidFill>
                <a:effectLst/>
                <a:uLnTx/>
                <a:uFill>
                  <a:solidFill>
                    <a:srgbClr val="002060"/>
                  </a:solidFill>
                </a:uFill>
                <a:latin typeface="游ゴシック" panose="020B0400000000000000" pitchFamily="50" charset="-128"/>
                <a:ea typeface="游ゴシック" panose="020B0400000000000000" pitchFamily="50" charset="-128"/>
                <a:cs typeface="+mn-cs"/>
              </a:rPr>
              <a:t>具体例②</a:t>
            </a:r>
            <a:endParaRPr kumimoji="0" lang="en-US" altLang="ja-JP" sz="1800" b="1" i="0" strike="noStrike" kern="1200" cap="none" spc="0" normalizeH="0" noProof="0" dirty="0">
              <a:ln>
                <a:noFill/>
              </a:ln>
              <a:solidFill>
                <a:schemeClr val="tx2"/>
              </a:solidFill>
              <a:effectLst/>
              <a:uLnTx/>
              <a:uFill>
                <a:solidFill>
                  <a:srgbClr val="002060"/>
                </a:solidFill>
              </a:uFill>
              <a:latin typeface="游ゴシック" panose="020B0400000000000000" pitchFamily="50" charset="-128"/>
              <a:ea typeface="游ゴシック" panose="020B0400000000000000" pitchFamily="50" charset="-128"/>
              <a:cs typeface="+mn-cs"/>
            </a:endParaRPr>
          </a:p>
          <a:p>
            <a:pPr algn="ctr"/>
            <a:r>
              <a:rPr kumimoji="0" lang="ja-JP" altLang="en-US" sz="1800" b="1" i="0" u="heavy" strike="noStrike" kern="1200" cap="none" spc="0" normalizeH="0" noProof="0" dirty="0">
                <a:ln>
                  <a:noFill/>
                </a:ln>
                <a:solidFill>
                  <a:schemeClr val="tx2"/>
                </a:solidFill>
                <a:effectLst/>
                <a:uLnTx/>
                <a:uFill>
                  <a:solidFill>
                    <a:srgbClr val="002060"/>
                  </a:solidFill>
                </a:uFill>
                <a:latin typeface="游ゴシック" panose="020B0400000000000000" pitchFamily="50" charset="-128"/>
                <a:ea typeface="游ゴシック" panose="020B0400000000000000" pitchFamily="50" charset="-128"/>
                <a:cs typeface="+mn-cs"/>
              </a:rPr>
              <a:t>令和７年２月に届出を行い、同年３月からベースアップ評価料を算定した医療機関の場合</a:t>
            </a:r>
            <a:endParaRPr kumimoji="0" lang="en-US" altLang="ja-JP" sz="1800" b="1" i="0" u="heavy" strike="noStrike" kern="1200" cap="none" spc="0" normalizeH="0" noProof="0" dirty="0">
              <a:ln>
                <a:noFill/>
              </a:ln>
              <a:solidFill>
                <a:schemeClr val="tx2"/>
              </a:solidFill>
              <a:effectLst/>
              <a:uLnTx/>
              <a:uFill>
                <a:solidFill>
                  <a:srgbClr val="002060"/>
                </a:solidFill>
              </a:uFill>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445280575"/>
      </p:ext>
    </p:extLst>
  </p:cSld>
  <p:clrMapOvr>
    <a:masterClrMapping/>
  </p:clrMapOvr>
  <mc:AlternateContent xmlns:mc="http://schemas.openxmlformats.org/markup-compatibility/2006" xmlns:p14="http://schemas.microsoft.com/office/powerpoint/2010/main">
    <mc:Choice Requires="p14">
      <p:transition spd="slow" p14:dur="2000" advTm="36965"/>
    </mc:Choice>
    <mc:Fallback xmlns="">
      <p:transition spd="slow" advTm="36965"/>
    </mc:Fallback>
  </mc:AlternateContent>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8911</TotalTime>
  <Words>3486</Words>
  <Application>Microsoft Office PowerPoint</Application>
  <PresentationFormat>ワイド画面</PresentationFormat>
  <Paragraphs>274</Paragraphs>
  <Slides>21</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21</vt:i4>
      </vt:variant>
    </vt:vector>
  </HeadingPairs>
  <TitlesOfParts>
    <vt:vector size="30" baseType="lpstr">
      <vt:lpstr>BIZ UDPゴシック</vt:lpstr>
      <vt:lpstr>BIZ UDゴシック</vt:lpstr>
      <vt:lpstr>ＭＳ Ｐゴシック</vt:lpstr>
      <vt:lpstr>游ゴシック</vt:lpstr>
      <vt:lpstr>游ゴシック Light</vt:lpstr>
      <vt:lpstr>Arial</vt:lpstr>
      <vt:lpstr>Century Gothic</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jma（日医）</dc:creator>
  <cp:lastModifiedBy>jma（日医）</cp:lastModifiedBy>
  <cp:revision>263</cp:revision>
  <cp:lastPrinted>2025-04-04T02:17:35Z</cp:lastPrinted>
  <dcterms:created xsi:type="dcterms:W3CDTF">2024-06-27T01:25:52Z</dcterms:created>
  <dcterms:modified xsi:type="dcterms:W3CDTF">2025-04-10T04:39:31Z</dcterms:modified>
</cp:coreProperties>
</file>