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7"/>
  </p:notesMasterIdLst>
  <p:sldIdLst>
    <p:sldId id="316" r:id="rId2"/>
    <p:sldId id="318" r:id="rId3"/>
    <p:sldId id="319" r:id="rId4"/>
    <p:sldId id="320" r:id="rId5"/>
    <p:sldId id="344" r:id="rId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91" autoAdjust="0"/>
  </p:normalViewPr>
  <p:slideViewPr>
    <p:cSldViewPr snapToGrid="0">
      <p:cViewPr varScale="1">
        <p:scale>
          <a:sx n="106" d="100"/>
          <a:sy n="106" d="100"/>
        </p:scale>
        <p:origin x="14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43D5823-FF0A-42AF-94D3-BFE813F2C870}" type="datetimeFigureOut">
              <a:rPr kumimoji="1" lang="ja-JP" altLang="en-US" smtClean="0"/>
              <a:t>2023/1/30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79C5F7C-2817-465C-AEEF-AAF9E192AB60}" type="slidenum">
              <a:rPr kumimoji="1" lang="ja-JP" altLang="en-US" smtClean="0"/>
              <a:t>‹#›</a:t>
            </a:fld>
            <a:endParaRPr kumimoji="1" lang="ja-JP" altLang="en-US"/>
          </a:p>
        </p:txBody>
      </p:sp>
    </p:spTree>
    <p:extLst>
      <p:ext uri="{BB962C8B-B14F-4D97-AF65-F5344CB8AC3E}">
        <p14:creationId xmlns:p14="http://schemas.microsoft.com/office/powerpoint/2010/main" val="29337711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9C5F7C-2817-465C-AEEF-AAF9E192AB60}"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58046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C6366-AF61-4FDE-9528-D27771823CE0}" type="datetime1">
              <a:rPr kumimoji="1" lang="ja-JP" altLang="en-US" smtClean="0"/>
              <a:t>2023/1/30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54885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4D584E-0DEE-40C7-8FE4-CE44410D5C0E}" type="datetime1">
              <a:rPr kumimoji="1" lang="ja-JP" altLang="en-US" smtClean="0"/>
              <a:t>2023/1/30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968278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B9FC68-3F2D-41E3-A5F7-4661806CC5C7}" type="datetime1">
              <a:rPr kumimoji="1" lang="ja-JP" altLang="en-US" smtClean="0"/>
              <a:t>2023/1/30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07444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6A58AEB-2557-4528-9D23-1E477D261341}" type="datetime1">
              <a:rPr kumimoji="1" lang="ja-JP" altLang="en-US" smtClean="0"/>
              <a:t>2023/1/30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16050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557DA22-DFA1-48BD-AF30-3C8EB783CC77}" type="datetime1">
              <a:rPr kumimoji="1" lang="ja-JP" altLang="en-US" smtClean="0"/>
              <a:t>2023/1/30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3788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C745AE-8E9C-4ACC-93ED-A24A97404F56}" type="datetime1">
              <a:rPr kumimoji="1" lang="ja-JP" altLang="en-US" smtClean="0"/>
              <a:t>2023/1/30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745813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3C6ED33-194F-428E-85F0-3C427E8E9650}" type="datetime1">
              <a:rPr kumimoji="1" lang="ja-JP" altLang="en-US" smtClean="0"/>
              <a:t>2023/1/30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619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35D727-CB21-4CE9-A687-4C2113A3BC3A}" type="datetime1">
              <a:rPr kumimoji="1" lang="ja-JP" altLang="en-US" smtClean="0"/>
              <a:t>2023/1/30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31241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7F9A8C-FE6A-4DD7-A1FF-5F7AC419202C}" type="datetime1">
              <a:rPr kumimoji="1" lang="ja-JP" altLang="en-US" smtClean="0"/>
              <a:t>2023/1/30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658740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7132DE-BF47-48FC-9DC8-F0BEA7C728ED}" type="datetime1">
              <a:rPr kumimoji="1" lang="ja-JP" altLang="en-US" smtClean="0"/>
              <a:t>2023/1/30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29043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r>
              <a:rPr kumimoji="1" lang="ja-JP" altLang="en-US"/>
              <a:t>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A1EDD6-3D4E-48F0-AA65-4EC5D0FE5636}" type="datetime1">
              <a:rPr kumimoji="1" lang="ja-JP" altLang="en-US" smtClean="0"/>
              <a:t>2023/1/30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73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E2BE0871-51B0-4FE3-AD74-09EA69E61156}" type="datetime1">
              <a:rPr kumimoji="1" lang="ja-JP" altLang="en-US" smtClean="0"/>
              <a:t>2023/1/30</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72070013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hf sldNum="0" hdr="0" ftr="0" dt="0"/>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3"/>
          <p:cNvSpPr txBox="1">
            <a:spLocks/>
          </p:cNvSpPr>
          <p:nvPr/>
        </p:nvSpPr>
        <p:spPr>
          <a:xfrm>
            <a:off x="0" y="11774"/>
            <a:ext cx="9906000" cy="468000"/>
          </a:xfrm>
          <a:prstGeom prst="rect">
            <a:avLst/>
          </a:prstGeom>
          <a:solidFill>
            <a:schemeClr val="accent2">
              <a:lumMod val="20000"/>
              <a:lumOff val="80000"/>
            </a:schemeClr>
          </a:solidFill>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lvl="0">
              <a:defRPr/>
            </a:pPr>
            <a:r>
              <a:rPr lang="ja-JP" altLang="en-US" sz="2000" dirty="0">
                <a:solidFill>
                  <a:prstClr val="black"/>
                </a:solidFill>
                <a:latin typeface="メイリオ" panose="020B0604030504040204" pitchFamily="50" charset="-128"/>
                <a:ea typeface="メイリオ" panose="020B0604030504040204" pitchFamily="50" charset="-128"/>
              </a:rPr>
              <a:t>医薬品の安定供給問題を踏まえた診療報酬上の特例措置（全体像）</a:t>
            </a:r>
            <a:endPar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cxnSp>
        <p:nvCxnSpPr>
          <p:cNvPr id="16" name="直線コネクタ 15"/>
          <p:cNvCxnSpPr/>
          <p:nvPr/>
        </p:nvCxnSpPr>
        <p:spPr>
          <a:xfrm>
            <a:off x="0" y="404664"/>
            <a:ext cx="9906000" cy="0"/>
          </a:xfrm>
          <a:prstGeom prst="line">
            <a:avLst/>
          </a:prstGeom>
          <a:ln w="57150">
            <a:solidFill>
              <a:schemeClr val="accent2"/>
            </a:solidFill>
          </a:ln>
          <a:effectLst/>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137569" y="574683"/>
            <a:ext cx="9621895" cy="91191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kumimoji="1" lang="en-US" altLang="ja-JP" sz="1400" b="1" i="0" u="sng"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138739275"/>
              </p:ext>
            </p:extLst>
          </p:nvPr>
        </p:nvGraphicFramePr>
        <p:xfrm>
          <a:off x="229857" y="2187388"/>
          <a:ext cx="9479841" cy="3947862"/>
        </p:xfrm>
        <a:graphic>
          <a:graphicData uri="http://schemas.openxmlformats.org/drawingml/2006/table">
            <a:tbl>
              <a:tblPr/>
              <a:tblGrid>
                <a:gridCol w="1294605">
                  <a:extLst>
                    <a:ext uri="{9D8B030D-6E8A-4147-A177-3AD203B41FA5}">
                      <a16:colId xmlns:a16="http://schemas.microsoft.com/office/drawing/2014/main" val="1602094171"/>
                    </a:ext>
                  </a:extLst>
                </a:gridCol>
                <a:gridCol w="5495919">
                  <a:extLst>
                    <a:ext uri="{9D8B030D-6E8A-4147-A177-3AD203B41FA5}">
                      <a16:colId xmlns:a16="http://schemas.microsoft.com/office/drawing/2014/main" val="3230950093"/>
                    </a:ext>
                  </a:extLst>
                </a:gridCol>
                <a:gridCol w="2689317">
                  <a:extLst>
                    <a:ext uri="{9D8B030D-6E8A-4147-A177-3AD203B41FA5}">
                      <a16:colId xmlns:a16="http://schemas.microsoft.com/office/drawing/2014/main" val="2033183647"/>
                    </a:ext>
                  </a:extLst>
                </a:gridCol>
              </a:tblGrid>
              <a:tr h="435042">
                <a:tc>
                  <a:txBody>
                    <a:bodyPr/>
                    <a:lstStyle/>
                    <a:p>
                      <a:pPr algn="ctr" fontAlgn="ctr"/>
                      <a:endParaRPr lang="en-US" altLang="ja-JP" sz="16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600" b="1" i="0" u="none" strike="noStrike" dirty="0">
                          <a:solidFill>
                            <a:srgbClr val="000000"/>
                          </a:solidFill>
                          <a:effectLst/>
                          <a:latin typeface="メイリオ" panose="020B0604030504040204" pitchFamily="50" charset="-128"/>
                          <a:ea typeface="メイリオ" panose="020B0604030504040204" pitchFamily="50" charset="-128"/>
                        </a:rPr>
                        <a:t>現行の加算</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fontAlgn="ctr"/>
                      <a:r>
                        <a:rPr lang="ja-JP" altLang="en-US" sz="1600" b="1" i="0" u="none" strike="noStrike" dirty="0">
                          <a:solidFill>
                            <a:schemeClr val="accent5">
                              <a:lumMod val="75000"/>
                            </a:schemeClr>
                          </a:solidFill>
                          <a:effectLst/>
                          <a:latin typeface="メイリオ" panose="020B0604030504040204" pitchFamily="50" charset="-128"/>
                          <a:ea typeface="メイリオ" panose="020B0604030504040204" pitchFamily="50" charset="-128"/>
                        </a:rPr>
                        <a:t>特例措置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628483313"/>
                  </a:ext>
                </a:extLst>
              </a:tr>
              <a:tr h="462574">
                <a:tc rowSpan="3">
                  <a:txBody>
                    <a:bodyPr/>
                    <a:lstStyle/>
                    <a:p>
                      <a:pPr algn="ctr"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診療報酬</a:t>
                      </a:r>
                      <a:endParaRPr lang="en-US" altLang="ja-JP"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処方箋料の関係</a:t>
                      </a:r>
                      <a:b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一般名処方加算１　</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７点</a:t>
                      </a:r>
                      <a:b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一般名処方加算２　</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５点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600" b="0" i="0" u="sng" strike="noStrike" dirty="0">
                          <a:solidFill>
                            <a:schemeClr val="accent5">
                              <a:lumMod val="75000"/>
                            </a:schemeClr>
                          </a:solidFill>
                          <a:effectLst/>
                          <a:latin typeface="メイリオ" panose="020B0604030504040204" pitchFamily="50" charset="-128"/>
                          <a:ea typeface="メイリオ" panose="020B0604030504040204" pitchFamily="50" charset="-128"/>
                        </a:rPr>
                        <a:t>+</a:t>
                      </a:r>
                      <a:r>
                        <a:rPr lang="ja-JP" altLang="en-US" sz="1600" b="0" i="0" u="sng" strike="noStrike" dirty="0">
                          <a:solidFill>
                            <a:schemeClr val="accent5">
                              <a:lumMod val="75000"/>
                            </a:schemeClr>
                          </a:solidFill>
                          <a:effectLst/>
                          <a:latin typeface="メイリオ" panose="020B0604030504040204" pitchFamily="50" charset="-128"/>
                          <a:ea typeface="メイリオ" panose="020B0604030504040204" pitchFamily="50" charset="-128"/>
                        </a:rPr>
                        <a:t>２点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981712825"/>
                  </a:ext>
                </a:extLst>
              </a:tr>
              <a:tr h="798229">
                <a:tc v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入院基本料等の関係</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入院初日）</a:t>
                      </a:r>
                      <a:b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後発医薬品使用体制加算１ </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(90</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％以上</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1400" b="1" i="0" u="sng" strike="noStrike" dirty="0">
                          <a:solidFill>
                            <a:srgbClr val="000000"/>
                          </a:solidFill>
                          <a:effectLst/>
                          <a:latin typeface="メイリオ" panose="020B0604030504040204" pitchFamily="50" charset="-128"/>
                          <a:ea typeface="メイリオ" panose="020B0604030504040204" pitchFamily="50" charset="-128"/>
                        </a:rPr>
                        <a:t>47</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点</a:t>
                      </a:r>
                      <a:b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b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後発医薬品使用体制加算２ </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(85</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％以上</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1400" b="1" i="0" u="sng" strike="noStrike" dirty="0">
                          <a:solidFill>
                            <a:srgbClr val="000000"/>
                          </a:solidFill>
                          <a:effectLst/>
                          <a:latin typeface="メイリオ" panose="020B0604030504040204" pitchFamily="50" charset="-128"/>
                          <a:ea typeface="メイリオ" panose="020B0604030504040204" pitchFamily="50" charset="-128"/>
                        </a:rPr>
                        <a:t>42</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点</a:t>
                      </a:r>
                      <a:b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b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後発医薬品使用体制加算３ </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(75</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％以上</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a:t>
                      </a:r>
                      <a:r>
                        <a:rPr lang="en-US" altLang="ja-JP" sz="1400" b="1" i="0" u="sng" strike="noStrike" dirty="0">
                          <a:solidFill>
                            <a:srgbClr val="000000"/>
                          </a:solidFill>
                          <a:effectLst/>
                          <a:latin typeface="メイリオ" panose="020B0604030504040204" pitchFamily="50" charset="-128"/>
                          <a:ea typeface="メイリオ" panose="020B0604030504040204" pitchFamily="50" charset="-128"/>
                        </a:rPr>
                        <a:t>37</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600" b="0" i="0" u="sng" strike="noStrike" dirty="0">
                          <a:solidFill>
                            <a:schemeClr val="accent5">
                              <a:lumMod val="75000"/>
                            </a:schemeClr>
                          </a:solidFill>
                          <a:effectLst/>
                          <a:latin typeface="メイリオ" panose="020B0604030504040204" pitchFamily="50" charset="-128"/>
                          <a:ea typeface="メイリオ" panose="020B0604030504040204" pitchFamily="50" charset="-128"/>
                        </a:rPr>
                        <a:t>+</a:t>
                      </a:r>
                      <a:r>
                        <a:rPr lang="ja-JP" altLang="en-US" sz="1600" b="0" i="0" u="sng" strike="noStrike" dirty="0">
                          <a:solidFill>
                            <a:schemeClr val="accent5">
                              <a:lumMod val="75000"/>
                            </a:schemeClr>
                          </a:solidFill>
                          <a:effectLst/>
                          <a:latin typeface="メイリオ" panose="020B0604030504040204" pitchFamily="50" charset="-128"/>
                          <a:ea typeface="メイリオ" panose="020B0604030504040204" pitchFamily="50" charset="-128"/>
                        </a:rPr>
                        <a:t>２０点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80627270"/>
                  </a:ext>
                </a:extLst>
              </a:tr>
              <a:tr h="699154">
                <a:tc vMerge="1">
                  <a:txBody>
                    <a:bodyPr/>
                    <a:lstStyle/>
                    <a:p>
                      <a:endParaRPr kumimoji="1" lang="ja-JP" altLang="en-US"/>
                    </a:p>
                  </a:txBody>
                  <a:tcPr/>
                </a:tc>
                <a:tc>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処方料の関係</a:t>
                      </a:r>
                      <a:b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外来後発医薬品使用体制加算１ </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(90</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％以上</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５点</a:t>
                      </a:r>
                      <a:b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外来後発医薬品使用体制加算２ </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(85</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％以上</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４点</a:t>
                      </a:r>
                      <a:b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外来後発医薬品使用体制加算３ </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(75</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％以上</a:t>
                      </a:r>
                      <a:r>
                        <a:rPr lang="en-US" altLang="ja-JP" sz="14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２点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600" b="0" i="0" u="sng" strike="noStrike" dirty="0">
                          <a:solidFill>
                            <a:schemeClr val="accent5">
                              <a:lumMod val="75000"/>
                            </a:schemeClr>
                          </a:solidFill>
                          <a:effectLst/>
                          <a:latin typeface="メイリオ" panose="020B0604030504040204" pitchFamily="50" charset="-128"/>
                          <a:ea typeface="メイリオ" panose="020B0604030504040204" pitchFamily="50" charset="-128"/>
                        </a:rPr>
                        <a:t>+</a:t>
                      </a:r>
                      <a:r>
                        <a:rPr lang="ja-JP" altLang="en-US" sz="1600" b="0" i="0" u="sng" strike="noStrike" dirty="0">
                          <a:solidFill>
                            <a:schemeClr val="accent5">
                              <a:lumMod val="75000"/>
                            </a:schemeClr>
                          </a:solidFill>
                          <a:effectLst/>
                          <a:latin typeface="メイリオ" panose="020B0604030504040204" pitchFamily="50" charset="-128"/>
                          <a:ea typeface="メイリオ" panose="020B0604030504040204" pitchFamily="50" charset="-128"/>
                        </a:rPr>
                        <a:t>２点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996392256"/>
                  </a:ext>
                </a:extLst>
              </a:tr>
              <a:tr h="766992">
                <a:tc>
                  <a:txBody>
                    <a:bodyPr/>
                    <a:lstStyle/>
                    <a:p>
                      <a:pPr algn="ctr"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調剤報酬</a:t>
                      </a:r>
                      <a:endParaRPr lang="en-US" altLang="ja-JP"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調剤基本料の関係</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（特別調剤基本料を算定している場合は</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80/100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に相当する点数）</a:t>
                      </a:r>
                      <a:b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地域支援体制加算１　</a:t>
                      </a:r>
                      <a:r>
                        <a:rPr lang="en-US" altLang="ja-JP" sz="1400" b="1" i="0" u="sng" strike="noStrike" dirty="0">
                          <a:solidFill>
                            <a:srgbClr val="000000"/>
                          </a:solidFill>
                          <a:effectLst/>
                          <a:latin typeface="メイリオ" panose="020B0604030504040204" pitchFamily="50" charset="-128"/>
                          <a:ea typeface="メイリオ" panose="020B0604030504040204" pitchFamily="50" charset="-128"/>
                        </a:rPr>
                        <a:t>39</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点</a:t>
                      </a:r>
                      <a:b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地域支援体制加算２　</a:t>
                      </a:r>
                      <a:r>
                        <a:rPr lang="en-US" altLang="ja-JP" sz="1400" b="1" i="0" u="sng" strike="noStrike" dirty="0">
                          <a:solidFill>
                            <a:srgbClr val="000000"/>
                          </a:solidFill>
                          <a:effectLst/>
                          <a:latin typeface="メイリオ" panose="020B0604030504040204" pitchFamily="50" charset="-128"/>
                          <a:ea typeface="メイリオ" panose="020B0604030504040204" pitchFamily="50" charset="-128"/>
                        </a:rPr>
                        <a:t>47</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点</a:t>
                      </a:r>
                      <a:b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地域支援体制加算３　</a:t>
                      </a:r>
                      <a:r>
                        <a:rPr lang="en-US" altLang="ja-JP" sz="1400" b="1" i="0" u="sng" strike="noStrike" dirty="0">
                          <a:solidFill>
                            <a:srgbClr val="000000"/>
                          </a:solidFill>
                          <a:effectLst/>
                          <a:latin typeface="メイリオ" panose="020B0604030504040204" pitchFamily="50" charset="-128"/>
                          <a:ea typeface="メイリオ" panose="020B0604030504040204" pitchFamily="50" charset="-128"/>
                        </a:rPr>
                        <a:t>17</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点</a:t>
                      </a:r>
                      <a:b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地域支援体制加算４　</a:t>
                      </a:r>
                      <a:r>
                        <a:rPr lang="en-US" altLang="ja-JP" sz="1400" b="1" i="0" u="sng" strike="noStrike" dirty="0">
                          <a:solidFill>
                            <a:srgbClr val="000000"/>
                          </a:solidFill>
                          <a:effectLst/>
                          <a:latin typeface="メイリオ" panose="020B0604030504040204" pitchFamily="50" charset="-128"/>
                          <a:ea typeface="メイリオ" panose="020B0604030504040204" pitchFamily="50" charset="-128"/>
                        </a:rPr>
                        <a:t>39</a:t>
                      </a: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rPr>
                        <a:t>点</a:t>
                      </a:r>
                      <a:r>
                        <a:rPr lang="ja-JP" altLang="en-US" sz="14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fontAlgn="ctr"/>
                      <a:r>
                        <a:rPr lang="en-US" altLang="ja-JP" sz="1600" b="0" i="0" u="sng" strike="noStrike" dirty="0">
                          <a:solidFill>
                            <a:schemeClr val="accent5">
                              <a:lumMod val="75000"/>
                            </a:schemeClr>
                          </a:solidFill>
                          <a:effectLst/>
                          <a:latin typeface="メイリオ" panose="020B0604030504040204" pitchFamily="50" charset="-128"/>
                          <a:ea typeface="メイリオ" panose="020B0604030504040204" pitchFamily="50" charset="-128"/>
                        </a:rPr>
                        <a:t>+</a:t>
                      </a:r>
                      <a:r>
                        <a:rPr lang="ja-JP" altLang="en-US" sz="1600" b="0" i="0" u="sng" strike="noStrike" dirty="0">
                          <a:solidFill>
                            <a:schemeClr val="accent5">
                              <a:lumMod val="75000"/>
                            </a:schemeClr>
                          </a:solidFill>
                          <a:effectLst/>
                          <a:latin typeface="メイリオ" panose="020B0604030504040204" pitchFamily="50" charset="-128"/>
                          <a:ea typeface="メイリオ" panose="020B0604030504040204" pitchFamily="50" charset="-128"/>
                        </a:rPr>
                        <a:t>１点　又は　＋３点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62869658"/>
                  </a:ext>
                </a:extLst>
              </a:tr>
            </a:tbl>
          </a:graphicData>
        </a:graphic>
      </p:graphicFrame>
      <p:sp>
        <p:nvSpPr>
          <p:cNvPr id="4" name="正方形/長方形 3"/>
          <p:cNvSpPr/>
          <p:nvPr/>
        </p:nvSpPr>
        <p:spPr>
          <a:xfrm>
            <a:off x="137569" y="608516"/>
            <a:ext cx="9522362" cy="815608"/>
          </a:xfrm>
          <a:prstGeom prst="rect">
            <a:avLst/>
          </a:prstGeom>
        </p:spPr>
        <p:txBody>
          <a:bodyPr wrap="square">
            <a:spAutoFit/>
          </a:bodyPr>
          <a:lstStyle/>
          <a:p>
            <a:pPr marL="179388" indent="-179388"/>
            <a:r>
              <a:rPr lang="ja-JP" altLang="en-US" sz="1400" dirty="0">
                <a:latin typeface="メイリオ" panose="020B0604030504040204" pitchFamily="50" charset="-128"/>
                <a:ea typeface="メイリオ" panose="020B0604030504040204" pitchFamily="50" charset="-128"/>
              </a:rPr>
              <a:t>○　医薬品の供給が不安定な状況を踏まえ、患者への適切な薬剤の処方や、保険薬局の地域における協力促進などの観点から、保険医療機関・保険薬局に対する加算について、特例措置を講ずる。</a:t>
            </a:r>
          </a:p>
          <a:p>
            <a:pPr marL="179388" indent="-179388">
              <a:spcBef>
                <a:spcPts val="600"/>
              </a:spcBef>
            </a:pPr>
            <a:r>
              <a:rPr lang="ja-JP" altLang="en-US" sz="1400" dirty="0">
                <a:latin typeface="メイリオ" panose="020B0604030504040204" pitchFamily="50" charset="-128"/>
                <a:ea typeface="メイリオ" panose="020B0604030504040204" pitchFamily="50" charset="-128"/>
              </a:rPr>
              <a:t>○　この特例措置は、令和５年４月から</a:t>
            </a:r>
            <a:r>
              <a:rPr lang="en-US" altLang="ja-JP" sz="1400" dirty="0">
                <a:latin typeface="メイリオ" panose="020B0604030504040204" pitchFamily="50" charset="-128"/>
                <a:ea typeface="メイリオ" panose="020B0604030504040204" pitchFamily="50" charset="-128"/>
              </a:rPr>
              <a:t>12</a:t>
            </a:r>
            <a:r>
              <a:rPr lang="ja-JP" altLang="en-US" sz="1400" dirty="0">
                <a:latin typeface="メイリオ" panose="020B0604030504040204" pitchFamily="50" charset="-128"/>
                <a:ea typeface="メイリオ" panose="020B0604030504040204" pitchFamily="50" charset="-128"/>
              </a:rPr>
              <a:t>月まで（９か月間）時限的に適用する。</a:t>
            </a:r>
          </a:p>
        </p:txBody>
      </p:sp>
      <p:sp>
        <p:nvSpPr>
          <p:cNvPr id="6" name="正方形/長方形 5"/>
          <p:cNvSpPr/>
          <p:nvPr/>
        </p:nvSpPr>
        <p:spPr>
          <a:xfrm>
            <a:off x="428925" y="6197413"/>
            <a:ext cx="9231006" cy="369332"/>
          </a:xfrm>
          <a:prstGeom prst="rect">
            <a:avLst/>
          </a:prstGeom>
        </p:spPr>
        <p:txBody>
          <a:bodyPr wrap="square">
            <a:spAutoFit/>
          </a:bodyPr>
          <a:lstStyle/>
          <a:p>
            <a:r>
              <a:rPr lang="ja-JP" altLang="en-US" dirty="0"/>
              <a:t>　</a:t>
            </a:r>
            <a:r>
              <a:rPr lang="en-US" altLang="ja-JP" sz="1400" dirty="0"/>
              <a:t>※</a:t>
            </a:r>
            <a:r>
              <a:rPr lang="ja-JP" altLang="en-US" sz="1400" dirty="0"/>
              <a:t>特例措置は、医薬品の供給が不安定な状況を踏まえ、適切な提供に資する取組を実施した場合が対象（要件を追加）。</a:t>
            </a:r>
          </a:p>
        </p:txBody>
      </p:sp>
      <p:sp>
        <p:nvSpPr>
          <p:cNvPr id="11" name="正方形/長方形 10"/>
          <p:cNvSpPr/>
          <p:nvPr/>
        </p:nvSpPr>
        <p:spPr>
          <a:xfrm>
            <a:off x="724760" y="1742527"/>
            <a:ext cx="8672096" cy="369332"/>
          </a:xfrm>
          <a:prstGeom prst="rect">
            <a:avLst/>
          </a:prstGeom>
        </p:spPr>
        <p:txBody>
          <a:bodyPr wrap="square">
            <a:spAutoFit/>
          </a:bodyPr>
          <a:lstStyle/>
          <a:p>
            <a:pPr algn="ctr"/>
            <a:r>
              <a:rPr lang="ja-JP" altLang="en-US" dirty="0"/>
              <a:t>　特例措置の全体像</a:t>
            </a:r>
            <a:endParaRPr lang="ja-JP" altLang="en-US" sz="1400" dirty="0"/>
          </a:p>
        </p:txBody>
      </p:sp>
    </p:spTree>
    <p:extLst>
      <p:ext uri="{BB962C8B-B14F-4D97-AF65-F5344CB8AC3E}">
        <p14:creationId xmlns:p14="http://schemas.microsoft.com/office/powerpoint/2010/main" val="44553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85333" y="5206045"/>
            <a:ext cx="9730394" cy="143587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7" name="正方形/長方形 6"/>
          <p:cNvSpPr/>
          <p:nvPr/>
        </p:nvSpPr>
        <p:spPr>
          <a:xfrm>
            <a:off x="85334" y="977310"/>
            <a:ext cx="9730393" cy="3738453"/>
          </a:xfrm>
          <a:prstGeom prst="rect">
            <a:avLst/>
          </a:prstGeom>
          <a:solidFill>
            <a:schemeClr val="accent2">
              <a:lumMod val="20000"/>
              <a:lumOff val="80000"/>
              <a:alpha val="6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般名処方加算について、一般名処方を推進することにより、保険薬局において銘柄によらず調剤できることで対応の柔軟性を増し、患者に安定的に薬物治療を提供する観点から、一般名処方加算の評価の特例措置を講ずる。（令和５年４～</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12</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月）</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・処方箋料</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zh-CN"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一般名処方加算１　７点</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rPr>
              <a:t>　下記「追加の施設基準」を満たしている場合は　</a:t>
            </a:r>
            <a:r>
              <a:rPr kumimoji="1" lang="ja-JP" altLang="en-US" sz="16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rPr>
              <a:t>９点（＋２点）</a:t>
            </a:r>
            <a:endParaRPr kumimoji="1" lang="en-US" altLang="ja-JP" sz="16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zh-CN"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一般名処方加算２　５点</a:t>
            </a: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rPr>
              <a:t>　下記「追加の施設基準」を満たしている場合は　</a:t>
            </a:r>
            <a:r>
              <a:rPr kumimoji="1" lang="ja-JP" altLang="en-US" sz="16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rPr>
              <a:t>７点（＋２点）</a:t>
            </a:r>
            <a:endParaRPr kumimoji="1" lang="en-US" altLang="ja-JP" sz="16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lang="en-US" altLang="ja-JP" sz="1400" b="1" u="sng" dirty="0">
              <a:solidFill>
                <a:srgbClr val="4BACC6">
                  <a:lumMod val="75000"/>
                </a:srgbClr>
              </a:solidFill>
              <a:latin typeface="メイリオ" panose="020B0604030504040204" pitchFamily="50" charset="-128"/>
              <a:ea typeface="メイリオ" panose="020B0604030504040204" pitchFamily="50" charset="-128"/>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p:txBody>
      </p:sp>
      <p:sp>
        <p:nvSpPr>
          <p:cNvPr id="22" name="角丸四角形 21"/>
          <p:cNvSpPr/>
          <p:nvPr/>
        </p:nvSpPr>
        <p:spPr>
          <a:xfrm>
            <a:off x="85333" y="667464"/>
            <a:ext cx="2455644" cy="4104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①一般名処方加算</a:t>
            </a:r>
          </a:p>
        </p:txBody>
      </p:sp>
      <p:sp>
        <p:nvSpPr>
          <p:cNvPr id="9" name="タイトル 1"/>
          <p:cNvSpPr txBox="1">
            <a:spLocks/>
          </p:cNvSpPr>
          <p:nvPr/>
        </p:nvSpPr>
        <p:spPr>
          <a:xfrm>
            <a:off x="5328139" y="5863559"/>
            <a:ext cx="4487588" cy="778357"/>
          </a:xfrm>
          <a:prstGeom prst="rect">
            <a:avLst/>
          </a:prstGeom>
          <a:solidFill>
            <a:schemeClr val="accent6">
              <a:lumMod val="60000"/>
              <a:lumOff val="40000"/>
            </a:schemeClr>
          </a:solidFill>
          <a:ln w="19050">
            <a:solidFill>
              <a:srgbClr val="ED7D31"/>
            </a:solidFill>
          </a:ln>
        </p:spPr>
        <p:txBody>
          <a:bodyPr vert="horz" lIns="91425" tIns="108000" rIns="91425" bIns="45713" rtlCol="0" anchor="ctr">
            <a:noAutofit/>
          </a:bodyPr>
          <a:lstStyle/>
          <a:p>
            <a:pPr lvl="0" algn="ctr" defTabSz="914217">
              <a:defRPr/>
            </a:pPr>
            <a:r>
              <a:rPr kumimoji="0" lang="en-US" altLang="ja-JP"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般</a:t>
            </a:r>
            <a:r>
              <a:rPr kumimoji="0" lang="en-US" altLang="ja-JP"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0" lang="ja-JP" altLang="en-US" sz="1400" b="0" i="0" u="sng"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ファモチジン</a:t>
            </a:r>
            <a:r>
              <a:rPr kumimoji="0" lang="ja-JP" altLang="en-US" sz="1400" u="sng" kern="0" dirty="0">
                <a:solidFill>
                  <a:prstClr val="black"/>
                </a:solidFill>
                <a:latin typeface="メイリオ" panose="020B0604030504040204" pitchFamily="50" charset="-128"/>
                <a:ea typeface="メイリオ" panose="020B0604030504040204" pitchFamily="50" charset="-128"/>
              </a:rPr>
              <a:t>錠 ２０ｍｇ  </a:t>
            </a:r>
            <a:r>
              <a:rPr kumimoji="0" lang="ja-JP" altLang="en-US" sz="1400" b="0" i="0" u="sng"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２錠</a:t>
            </a:r>
            <a:endParaRPr kumimoji="0" lang="en-US" altLang="ja-JP" sz="1400" b="0" i="0" u="sng"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lvl="0" algn="ctr" defTabSz="914217">
              <a:defRPr/>
            </a:pPr>
            <a:r>
              <a:rPr kumimoji="0" lang="ja-JP" altLang="en-US" sz="1200" kern="0" dirty="0">
                <a:solidFill>
                  <a:prstClr val="black"/>
                </a:solidFill>
                <a:latin typeface="メイリオ" panose="020B0604030504040204" pitchFamily="50" charset="-128"/>
                <a:ea typeface="メイリオ" panose="020B0604030504040204" pitchFamily="50" charset="-128"/>
              </a:rPr>
              <a:t>　　　　  </a:t>
            </a:r>
            <a:r>
              <a:rPr kumimoji="0" lang="zh-CN" altLang="en-US" sz="1200" kern="0" dirty="0">
                <a:solidFill>
                  <a:prstClr val="black"/>
                </a:solidFill>
                <a:latin typeface="メイリオ" panose="020B0604030504040204" pitchFamily="50" charset="-128"/>
                <a:ea typeface="メイリオ" panose="020B0604030504040204" pitchFamily="50" charset="-128"/>
              </a:rPr>
              <a:t>（  一般的名称 ＋ 剤形 ＋ 含量  ）</a:t>
            </a:r>
            <a:endParaRPr kumimoji="0" lang="en-US" altLang="ja-JP" sz="12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ctr" defTabSz="914217" rtl="0" eaLnBrk="1" fontAlgn="auto" latinLnBrk="0" hangingPunct="1">
              <a:lnSpc>
                <a:spcPct val="100000"/>
              </a:lnSpc>
              <a:spcBef>
                <a:spcPts val="60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a:t>
            </a: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日２回　朝食後・就寝前　○日分　</a:t>
            </a:r>
            <a:endParaRPr kumimoji="0" lang="ja-JP" altLang="ja-JP"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1" name="タイトル 1"/>
          <p:cNvSpPr txBox="1">
            <a:spLocks/>
          </p:cNvSpPr>
          <p:nvPr/>
        </p:nvSpPr>
        <p:spPr>
          <a:xfrm>
            <a:off x="85333" y="5863559"/>
            <a:ext cx="4487588" cy="779287"/>
          </a:xfrm>
          <a:prstGeom prst="rect">
            <a:avLst/>
          </a:prstGeom>
          <a:solidFill>
            <a:schemeClr val="accent6">
              <a:lumMod val="60000"/>
              <a:lumOff val="40000"/>
            </a:schemeClr>
          </a:solidFill>
          <a:ln w="19050">
            <a:solidFill>
              <a:srgbClr val="ED7D31"/>
            </a:solidFill>
          </a:ln>
        </p:spPr>
        <p:txBody>
          <a:bodyPr vert="horz" lIns="91425" tIns="108000" rIns="91425" bIns="45713" rtlCol="0" anchor="ctr">
            <a:noAutofit/>
          </a:bodyPr>
          <a:lstStyle/>
          <a:p>
            <a:pPr lvl="0" algn="ctr" defTabSz="914217">
              <a:spcBef>
                <a:spcPts val="600"/>
              </a:spcBef>
              <a:defRPr/>
            </a:pPr>
            <a:r>
              <a:rPr kumimoji="0" lang="ja-JP" altLang="en-US" sz="1400" u="sng" kern="0" dirty="0">
                <a:solidFill>
                  <a:prstClr val="black"/>
                </a:solidFill>
                <a:latin typeface="メイリオ" panose="020B0604030504040204" pitchFamily="50" charset="-128"/>
                <a:ea typeface="メイリオ" panose="020B0604030504040204" pitchFamily="50" charset="-128"/>
              </a:rPr>
              <a:t>○○○</a:t>
            </a:r>
            <a:r>
              <a:rPr kumimoji="0" lang="zh-TW" altLang="en-US" sz="1400" u="sng" kern="0" dirty="0">
                <a:solidFill>
                  <a:prstClr val="black"/>
                </a:solidFill>
                <a:latin typeface="メイリオ" panose="020B0604030504040204" pitchFamily="50" charset="-128"/>
                <a:ea typeface="メイリオ" panose="020B0604030504040204" pitchFamily="50" charset="-128"/>
              </a:rPr>
              <a:t>錠 ２０ｍｇ</a:t>
            </a:r>
            <a:r>
              <a:rPr kumimoji="0" lang="ja-JP" altLang="en-US" sz="1400" b="0" i="0" u="sng"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２錠</a:t>
            </a:r>
            <a:endParaRPr kumimoji="0" lang="en-US" altLang="ja-JP" sz="1400" b="0" i="0" u="sng"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lvl="0" defTabSz="914217">
              <a:defRPr/>
            </a:pP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0" lang="ja-JP" altLang="en-US" sz="1400" kern="0" dirty="0">
                <a:solidFill>
                  <a:prstClr val="black"/>
                </a:solidFill>
                <a:latin typeface="メイリオ" panose="020B0604030504040204" pitchFamily="50" charset="-128"/>
                <a:ea typeface="メイリオ" panose="020B0604030504040204" pitchFamily="50" charset="-128"/>
              </a:rPr>
              <a:t>  </a:t>
            </a:r>
            <a:r>
              <a:rPr kumimoji="0" lang="ja-JP" altLang="en-US" sz="12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0" lang="ja-JP" altLang="en-US" sz="1200" b="0" i="0" u="none" strike="noStrike" kern="0" cap="none" spc="0" normalizeH="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0" lang="ja-JP" altLang="en-US" sz="1200" kern="0" dirty="0">
                <a:solidFill>
                  <a:prstClr val="black"/>
                </a:solidFill>
                <a:latin typeface="メイリオ" panose="020B0604030504040204" pitchFamily="50" charset="-128"/>
                <a:ea typeface="メイリオ" panose="020B0604030504040204" pitchFamily="50" charset="-128"/>
              </a:rPr>
              <a:t>（　銘柄名 ＋ 剤形 ＋ 含量　）</a:t>
            </a:r>
            <a:r>
              <a:rPr kumimoji="0" lang="ja-JP" altLang="en-US" sz="12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endParaRPr kumimoji="0" lang="en-US" altLang="ja-JP"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ctr" defTabSz="914217" rtl="0" eaLnBrk="1" fontAlgn="auto" latinLnBrk="0" hangingPunct="1">
              <a:lnSpc>
                <a:spcPct val="150000"/>
              </a:lnSpc>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0" lang="en-US" altLang="ja-JP"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a:t>
            </a:r>
            <a:r>
              <a:rPr kumimoji="0" lang="ja-JP" altLang="en-US"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日２回　朝食後・就寝前　○日分</a:t>
            </a:r>
            <a:endParaRPr kumimoji="0" lang="ja-JP" altLang="ja-JP" sz="14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103712580"/>
              </p:ext>
            </p:extLst>
          </p:nvPr>
        </p:nvGraphicFramePr>
        <p:xfrm>
          <a:off x="85333" y="5206045"/>
          <a:ext cx="4487588" cy="626918"/>
        </p:xfrm>
        <a:graphic>
          <a:graphicData uri="http://schemas.openxmlformats.org/drawingml/2006/table">
            <a:tbl>
              <a:tblPr firstRow="1" bandRow="1"/>
              <a:tblGrid>
                <a:gridCol w="4487588">
                  <a:extLst>
                    <a:ext uri="{9D8B030D-6E8A-4147-A177-3AD203B41FA5}">
                      <a16:colId xmlns:a16="http://schemas.microsoft.com/office/drawing/2014/main" val="20000"/>
                    </a:ext>
                  </a:extLst>
                </a:gridCol>
              </a:tblGrid>
              <a:tr h="298978">
                <a:tc>
                  <a:txBody>
                    <a:bodyPr/>
                    <a:lstStyle>
                      <a:lvl1pPr marL="0" algn="l" defTabSz="914395" rtl="0" eaLnBrk="1" latinLnBrk="0" hangingPunct="1">
                        <a:defRPr kumimoji="1" sz="1800" b="1" kern="1200">
                          <a:solidFill>
                            <a:schemeClr val="lt1"/>
                          </a:solidFill>
                          <a:latin typeface="Calibri"/>
                        </a:defRPr>
                      </a:lvl1pPr>
                      <a:lvl2pPr marL="457197" algn="l" defTabSz="914395" rtl="0" eaLnBrk="1" latinLnBrk="0" hangingPunct="1">
                        <a:defRPr kumimoji="1" sz="1800" b="1" kern="1200">
                          <a:solidFill>
                            <a:schemeClr val="lt1"/>
                          </a:solidFill>
                          <a:latin typeface="Calibri"/>
                        </a:defRPr>
                      </a:lvl2pPr>
                      <a:lvl3pPr marL="914395" algn="l" defTabSz="914395" rtl="0" eaLnBrk="1" latinLnBrk="0" hangingPunct="1">
                        <a:defRPr kumimoji="1" sz="1800" b="1" kern="1200">
                          <a:solidFill>
                            <a:schemeClr val="lt1"/>
                          </a:solidFill>
                          <a:latin typeface="Calibri"/>
                        </a:defRPr>
                      </a:lvl3pPr>
                      <a:lvl4pPr marL="1371592" algn="l" defTabSz="914395" rtl="0" eaLnBrk="1" latinLnBrk="0" hangingPunct="1">
                        <a:defRPr kumimoji="1" sz="1800" b="1" kern="1200">
                          <a:solidFill>
                            <a:schemeClr val="lt1"/>
                          </a:solidFill>
                          <a:latin typeface="Calibri"/>
                        </a:defRPr>
                      </a:lvl4pPr>
                      <a:lvl5pPr marL="1828789" algn="l" defTabSz="914395" rtl="0" eaLnBrk="1" latinLnBrk="0" hangingPunct="1">
                        <a:defRPr kumimoji="1" sz="1800" b="1" kern="1200">
                          <a:solidFill>
                            <a:schemeClr val="lt1"/>
                          </a:solidFill>
                          <a:latin typeface="Calibri"/>
                        </a:defRPr>
                      </a:lvl5pPr>
                      <a:lvl6pPr marL="2285987" algn="l" defTabSz="914395" rtl="0" eaLnBrk="1" latinLnBrk="0" hangingPunct="1">
                        <a:defRPr kumimoji="1" sz="1800" b="1" kern="1200">
                          <a:solidFill>
                            <a:schemeClr val="lt1"/>
                          </a:solidFill>
                          <a:latin typeface="Calibri"/>
                        </a:defRPr>
                      </a:lvl6pPr>
                      <a:lvl7pPr marL="2743184" algn="l" defTabSz="914395" rtl="0" eaLnBrk="1" latinLnBrk="0" hangingPunct="1">
                        <a:defRPr kumimoji="1" sz="1800" b="1" kern="1200">
                          <a:solidFill>
                            <a:schemeClr val="lt1"/>
                          </a:solidFill>
                          <a:latin typeface="Calibri"/>
                        </a:defRPr>
                      </a:lvl7pPr>
                      <a:lvl8pPr marL="3200381" algn="l" defTabSz="914395" rtl="0" eaLnBrk="1" latinLnBrk="0" hangingPunct="1">
                        <a:defRPr kumimoji="1" sz="1800" b="1" kern="1200">
                          <a:solidFill>
                            <a:schemeClr val="lt1"/>
                          </a:solidFill>
                          <a:latin typeface="Calibri"/>
                        </a:defRPr>
                      </a:lvl8pPr>
                      <a:lvl9pPr marL="3657579" algn="l" defTabSz="914395" rtl="0" eaLnBrk="1" latinLnBrk="0" hangingPunct="1">
                        <a:defRPr kumimoji="1" sz="18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銘柄名処方</a:t>
                      </a:r>
                    </a:p>
                  </a:txBody>
                  <a:tcPr marL="75108" marR="75108" marT="31999" marB="31999"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0"/>
                  </a:ext>
                </a:extLst>
              </a:tr>
              <a:tr h="327940">
                <a:tc>
                  <a:txBody>
                    <a:bodyPr/>
                    <a:lstStyle>
                      <a:lvl1pPr marL="0" algn="l" defTabSz="914395" rtl="0" eaLnBrk="1" latinLnBrk="0" hangingPunct="1">
                        <a:defRPr kumimoji="1" sz="1800" kern="1200">
                          <a:solidFill>
                            <a:schemeClr val="dk1"/>
                          </a:solidFill>
                          <a:latin typeface="Calibri"/>
                        </a:defRPr>
                      </a:lvl1pPr>
                      <a:lvl2pPr marL="457197" algn="l" defTabSz="914395" rtl="0" eaLnBrk="1" latinLnBrk="0" hangingPunct="1">
                        <a:defRPr kumimoji="1" sz="1800" kern="1200">
                          <a:solidFill>
                            <a:schemeClr val="dk1"/>
                          </a:solidFill>
                          <a:latin typeface="Calibri"/>
                        </a:defRPr>
                      </a:lvl2pPr>
                      <a:lvl3pPr marL="914395" algn="l" defTabSz="914395" rtl="0" eaLnBrk="1" latinLnBrk="0" hangingPunct="1">
                        <a:defRPr kumimoji="1" sz="1800" kern="1200">
                          <a:solidFill>
                            <a:schemeClr val="dk1"/>
                          </a:solidFill>
                          <a:latin typeface="Calibri"/>
                        </a:defRPr>
                      </a:lvl3pPr>
                      <a:lvl4pPr marL="1371592" algn="l" defTabSz="914395" rtl="0" eaLnBrk="1" latinLnBrk="0" hangingPunct="1">
                        <a:defRPr kumimoji="1" sz="1800" kern="1200">
                          <a:solidFill>
                            <a:schemeClr val="dk1"/>
                          </a:solidFill>
                          <a:latin typeface="Calibri"/>
                        </a:defRPr>
                      </a:lvl4pPr>
                      <a:lvl5pPr marL="1828789" algn="l" defTabSz="914395" rtl="0" eaLnBrk="1" latinLnBrk="0" hangingPunct="1">
                        <a:defRPr kumimoji="1" sz="1800" kern="1200">
                          <a:solidFill>
                            <a:schemeClr val="dk1"/>
                          </a:solidFill>
                          <a:latin typeface="Calibri"/>
                        </a:defRPr>
                      </a:lvl5pPr>
                      <a:lvl6pPr marL="2285987" algn="l" defTabSz="914395" rtl="0" eaLnBrk="1" latinLnBrk="0" hangingPunct="1">
                        <a:defRPr kumimoji="1" sz="1800" kern="1200">
                          <a:solidFill>
                            <a:schemeClr val="dk1"/>
                          </a:solidFill>
                          <a:latin typeface="Calibri"/>
                        </a:defRPr>
                      </a:lvl6pPr>
                      <a:lvl7pPr marL="2743184" algn="l" defTabSz="914395" rtl="0" eaLnBrk="1" latinLnBrk="0" hangingPunct="1">
                        <a:defRPr kumimoji="1" sz="1800" kern="1200">
                          <a:solidFill>
                            <a:schemeClr val="dk1"/>
                          </a:solidFill>
                          <a:latin typeface="Calibri"/>
                        </a:defRPr>
                      </a:lvl7pPr>
                      <a:lvl8pPr marL="3200381" algn="l" defTabSz="914395" rtl="0" eaLnBrk="1" latinLnBrk="0" hangingPunct="1">
                        <a:defRPr kumimoji="1" sz="1800" kern="1200">
                          <a:solidFill>
                            <a:schemeClr val="dk1"/>
                          </a:solidFill>
                          <a:latin typeface="Calibri"/>
                        </a:defRPr>
                      </a:lvl8pPr>
                      <a:lvl9pPr marL="3657579" algn="l" defTabSz="914395" rtl="0" eaLnBrk="1" latinLnBrk="0" hangingPunct="1">
                        <a:defRPr kumimoji="1" sz="1800" kern="1200">
                          <a:solidFill>
                            <a:schemeClr val="dk1"/>
                          </a:solidFill>
                          <a:latin typeface="Calibri"/>
                        </a:defRPr>
                      </a:lvl9p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400" b="0" dirty="0">
                          <a:solidFill>
                            <a:schemeClr val="tx1"/>
                          </a:solidFill>
                          <a:latin typeface="メイリオ" panose="020B0604030504040204" pitchFamily="50" charset="-128"/>
                          <a:ea typeface="メイリオ" panose="020B0604030504040204" pitchFamily="50" charset="-128"/>
                        </a:rPr>
                        <a:t>原則、当該銘柄を用いて調剤</a:t>
                      </a:r>
                    </a:p>
                  </a:txBody>
                  <a:tcPr marL="68239" marR="76428" marT="7200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extLst>
                  <a:ext uri="{0D108BD9-81ED-4DB2-BD59-A6C34878D82A}">
                    <a16:rowId xmlns:a16="http://schemas.microsoft.com/office/drawing/2014/main" val="10001"/>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345544568"/>
              </p:ext>
            </p:extLst>
          </p:nvPr>
        </p:nvGraphicFramePr>
        <p:xfrm>
          <a:off x="5328139" y="5206045"/>
          <a:ext cx="4487588" cy="626918"/>
        </p:xfrm>
        <a:graphic>
          <a:graphicData uri="http://schemas.openxmlformats.org/drawingml/2006/table">
            <a:tbl>
              <a:tblPr firstRow="1" bandRow="1"/>
              <a:tblGrid>
                <a:gridCol w="4487588">
                  <a:extLst>
                    <a:ext uri="{9D8B030D-6E8A-4147-A177-3AD203B41FA5}">
                      <a16:colId xmlns:a16="http://schemas.microsoft.com/office/drawing/2014/main" val="20000"/>
                    </a:ext>
                  </a:extLst>
                </a:gridCol>
              </a:tblGrid>
              <a:tr h="277324">
                <a:tc>
                  <a:txBody>
                    <a:bodyPr/>
                    <a:lstStyle>
                      <a:lvl1pPr marL="0" algn="l" defTabSz="914395" rtl="0" eaLnBrk="1" latinLnBrk="0" hangingPunct="1">
                        <a:defRPr kumimoji="1" sz="1800" b="1" kern="1200">
                          <a:solidFill>
                            <a:schemeClr val="lt1"/>
                          </a:solidFill>
                          <a:latin typeface="Calibri"/>
                        </a:defRPr>
                      </a:lvl1pPr>
                      <a:lvl2pPr marL="457197" algn="l" defTabSz="914395" rtl="0" eaLnBrk="1" latinLnBrk="0" hangingPunct="1">
                        <a:defRPr kumimoji="1" sz="1800" b="1" kern="1200">
                          <a:solidFill>
                            <a:schemeClr val="lt1"/>
                          </a:solidFill>
                          <a:latin typeface="Calibri"/>
                        </a:defRPr>
                      </a:lvl2pPr>
                      <a:lvl3pPr marL="914395" algn="l" defTabSz="914395" rtl="0" eaLnBrk="1" latinLnBrk="0" hangingPunct="1">
                        <a:defRPr kumimoji="1" sz="1800" b="1" kern="1200">
                          <a:solidFill>
                            <a:schemeClr val="lt1"/>
                          </a:solidFill>
                          <a:latin typeface="Calibri"/>
                        </a:defRPr>
                      </a:lvl3pPr>
                      <a:lvl4pPr marL="1371592" algn="l" defTabSz="914395" rtl="0" eaLnBrk="1" latinLnBrk="0" hangingPunct="1">
                        <a:defRPr kumimoji="1" sz="1800" b="1" kern="1200">
                          <a:solidFill>
                            <a:schemeClr val="lt1"/>
                          </a:solidFill>
                          <a:latin typeface="Calibri"/>
                        </a:defRPr>
                      </a:lvl4pPr>
                      <a:lvl5pPr marL="1828789" algn="l" defTabSz="914395" rtl="0" eaLnBrk="1" latinLnBrk="0" hangingPunct="1">
                        <a:defRPr kumimoji="1" sz="1800" b="1" kern="1200">
                          <a:solidFill>
                            <a:schemeClr val="lt1"/>
                          </a:solidFill>
                          <a:latin typeface="Calibri"/>
                        </a:defRPr>
                      </a:lvl5pPr>
                      <a:lvl6pPr marL="2285987" algn="l" defTabSz="914395" rtl="0" eaLnBrk="1" latinLnBrk="0" hangingPunct="1">
                        <a:defRPr kumimoji="1" sz="1800" b="1" kern="1200">
                          <a:solidFill>
                            <a:schemeClr val="lt1"/>
                          </a:solidFill>
                          <a:latin typeface="Calibri"/>
                        </a:defRPr>
                      </a:lvl6pPr>
                      <a:lvl7pPr marL="2743184" algn="l" defTabSz="914395" rtl="0" eaLnBrk="1" latinLnBrk="0" hangingPunct="1">
                        <a:defRPr kumimoji="1" sz="1800" b="1" kern="1200">
                          <a:solidFill>
                            <a:schemeClr val="lt1"/>
                          </a:solidFill>
                          <a:latin typeface="Calibri"/>
                        </a:defRPr>
                      </a:lvl7pPr>
                      <a:lvl8pPr marL="3200381" algn="l" defTabSz="914395" rtl="0" eaLnBrk="1" latinLnBrk="0" hangingPunct="1">
                        <a:defRPr kumimoji="1" sz="1800" b="1" kern="1200">
                          <a:solidFill>
                            <a:schemeClr val="lt1"/>
                          </a:solidFill>
                          <a:latin typeface="Calibri"/>
                        </a:defRPr>
                      </a:lvl8pPr>
                      <a:lvl9pPr marL="3657579" algn="l" defTabSz="914395" rtl="0" eaLnBrk="1" latinLnBrk="0" hangingPunct="1">
                        <a:defRPr kumimoji="1" sz="1800" b="1" kern="1200">
                          <a:solidFill>
                            <a:schemeClr val="lt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一般名処方</a:t>
                      </a:r>
                      <a:endParaRPr kumimoji="1" lang="ja-JP" altLang="en-US" sz="1400" b="1" dirty="0">
                        <a:solidFill>
                          <a:schemeClr val="bg1"/>
                        </a:solidFill>
                      </a:endParaRPr>
                    </a:p>
                  </a:txBody>
                  <a:tcPr marL="75108" marR="75108" marT="31999" marB="31999"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0"/>
                  </a:ext>
                </a:extLst>
              </a:tr>
              <a:tr h="349560">
                <a:tc>
                  <a:txBody>
                    <a:bodyPr/>
                    <a:lstStyle>
                      <a:lvl1pPr marL="0" algn="l" defTabSz="914395" rtl="0" eaLnBrk="1" latinLnBrk="0" hangingPunct="1">
                        <a:defRPr kumimoji="1" sz="1800" kern="1200">
                          <a:solidFill>
                            <a:schemeClr val="dk1"/>
                          </a:solidFill>
                          <a:latin typeface="Calibri"/>
                        </a:defRPr>
                      </a:lvl1pPr>
                      <a:lvl2pPr marL="457197" algn="l" defTabSz="914395" rtl="0" eaLnBrk="1" latinLnBrk="0" hangingPunct="1">
                        <a:defRPr kumimoji="1" sz="1800" kern="1200">
                          <a:solidFill>
                            <a:schemeClr val="dk1"/>
                          </a:solidFill>
                          <a:latin typeface="Calibri"/>
                        </a:defRPr>
                      </a:lvl2pPr>
                      <a:lvl3pPr marL="914395" algn="l" defTabSz="914395" rtl="0" eaLnBrk="1" latinLnBrk="0" hangingPunct="1">
                        <a:defRPr kumimoji="1" sz="1800" kern="1200">
                          <a:solidFill>
                            <a:schemeClr val="dk1"/>
                          </a:solidFill>
                          <a:latin typeface="Calibri"/>
                        </a:defRPr>
                      </a:lvl3pPr>
                      <a:lvl4pPr marL="1371592" algn="l" defTabSz="914395" rtl="0" eaLnBrk="1" latinLnBrk="0" hangingPunct="1">
                        <a:defRPr kumimoji="1" sz="1800" kern="1200">
                          <a:solidFill>
                            <a:schemeClr val="dk1"/>
                          </a:solidFill>
                          <a:latin typeface="Calibri"/>
                        </a:defRPr>
                      </a:lvl4pPr>
                      <a:lvl5pPr marL="1828789" algn="l" defTabSz="914395" rtl="0" eaLnBrk="1" latinLnBrk="0" hangingPunct="1">
                        <a:defRPr kumimoji="1" sz="1800" kern="1200">
                          <a:solidFill>
                            <a:schemeClr val="dk1"/>
                          </a:solidFill>
                          <a:latin typeface="Calibri"/>
                        </a:defRPr>
                      </a:lvl5pPr>
                      <a:lvl6pPr marL="2285987" algn="l" defTabSz="914395" rtl="0" eaLnBrk="1" latinLnBrk="0" hangingPunct="1">
                        <a:defRPr kumimoji="1" sz="1800" kern="1200">
                          <a:solidFill>
                            <a:schemeClr val="dk1"/>
                          </a:solidFill>
                          <a:latin typeface="Calibri"/>
                        </a:defRPr>
                      </a:lvl6pPr>
                      <a:lvl7pPr marL="2743184" algn="l" defTabSz="914395" rtl="0" eaLnBrk="1" latinLnBrk="0" hangingPunct="1">
                        <a:defRPr kumimoji="1" sz="1800" kern="1200">
                          <a:solidFill>
                            <a:schemeClr val="dk1"/>
                          </a:solidFill>
                          <a:latin typeface="Calibri"/>
                        </a:defRPr>
                      </a:lvl7pPr>
                      <a:lvl8pPr marL="3200381" algn="l" defTabSz="914395" rtl="0" eaLnBrk="1" latinLnBrk="0" hangingPunct="1">
                        <a:defRPr kumimoji="1" sz="1800" kern="1200">
                          <a:solidFill>
                            <a:schemeClr val="dk1"/>
                          </a:solidFill>
                          <a:latin typeface="Calibri"/>
                        </a:defRPr>
                      </a:lvl8pPr>
                      <a:lvl9pPr marL="3657579" algn="l" defTabSz="914395" rtl="0" eaLnBrk="1" latinLnBrk="0" hangingPunct="1">
                        <a:defRPr kumimoji="1" sz="1800" kern="1200">
                          <a:solidFill>
                            <a:schemeClr val="dk1"/>
                          </a:solidFill>
                          <a:latin typeface="Calibri"/>
                        </a:defRPr>
                      </a:lvl9p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b="0" dirty="0">
                          <a:solidFill>
                            <a:schemeClr val="tx1"/>
                          </a:solidFill>
                          <a:latin typeface="メイリオ" panose="020B0604030504040204" pitchFamily="50" charset="-128"/>
                          <a:ea typeface="メイリオ" panose="020B0604030504040204" pitchFamily="50" charset="-128"/>
                        </a:rPr>
                        <a:t>有効成分が同一であれば、どの後発医薬品も調剤可能</a:t>
                      </a:r>
                    </a:p>
                  </a:txBody>
                  <a:tcPr marL="75108" marR="75108" marT="72000" marB="31999"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extLst>
                  <a:ext uri="{0D108BD9-81ED-4DB2-BD59-A6C34878D82A}">
                    <a16:rowId xmlns:a16="http://schemas.microsoft.com/office/drawing/2014/main" val="10001"/>
                  </a:ext>
                </a:extLst>
              </a:tr>
            </a:tbl>
          </a:graphicData>
        </a:graphic>
      </p:graphicFrame>
      <p:sp>
        <p:nvSpPr>
          <p:cNvPr id="14" name="右矢印 13"/>
          <p:cNvSpPr/>
          <p:nvPr/>
        </p:nvSpPr>
        <p:spPr>
          <a:xfrm>
            <a:off x="4760588" y="5400725"/>
            <a:ext cx="379884" cy="791961"/>
          </a:xfrm>
          <a:prstGeom prst="rightArrow">
            <a:avLst/>
          </a:prstGeom>
          <a:solidFill>
            <a:schemeClr val="accent5">
              <a:lumMod val="75000"/>
            </a:schemeClr>
          </a:solidFill>
          <a:ln w="25400" cap="flat" cmpd="sng" algn="ctr">
            <a:solidFill>
              <a:schemeClr val="accent5">
                <a:lumMod val="75000"/>
              </a:schemeClr>
            </a:solidFill>
            <a:prstDash val="solid"/>
          </a:ln>
          <a:effectLst/>
        </p:spPr>
        <p:txBody>
          <a:bodyPr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85333" y="4828534"/>
            <a:ext cx="2517190" cy="334256"/>
          </a:xfrm>
          <a:prstGeom prst="rect">
            <a:avLst/>
          </a:prstGeom>
          <a:solidFill>
            <a:srgbClr val="FFC000">
              <a:lumMod val="40000"/>
              <a:lumOff val="60000"/>
            </a:srgbClr>
          </a:solidFill>
          <a:ln>
            <a:solidFill>
              <a:srgbClr val="FFC000"/>
            </a:solidFill>
          </a:ln>
        </p:spPr>
        <p:txBody>
          <a:bodyPr wrap="square" lIns="91320" tIns="72000" rIns="91320" bIns="45663" rtlCol="0" anchor="t" anchorCtr="1">
            <a:spAutoFit/>
          </a:bodyPr>
          <a:lstStyle/>
          <a:p>
            <a:pPr marL="0" marR="0" lvl="0" indent="0" algn="ctr" defTabSz="914217" rtl="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一般名処方のイメージ</a:t>
            </a:r>
            <a:endParaRPr kumimoji="0" lang="ja-JP" altLang="en-US" sz="1400" b="1" i="0" u="none" strike="noStrike" kern="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endParaRPr>
          </a:p>
        </p:txBody>
      </p:sp>
      <p:sp>
        <p:nvSpPr>
          <p:cNvPr id="19" name="角丸四角形 18"/>
          <p:cNvSpPr/>
          <p:nvPr/>
        </p:nvSpPr>
        <p:spPr>
          <a:xfrm>
            <a:off x="-249660" y="2654579"/>
            <a:ext cx="9965160" cy="222169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marR="0" lvl="0" indent="-182563" algn="l" defTabSz="914400" rtl="0" eaLnBrk="1" fontAlgn="auto" latinLnBrk="0" hangingPunct="1">
              <a:lnSpc>
                <a:spcPts val="17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［算定要件］</a:t>
            </a:r>
          </a:p>
          <a:p>
            <a:pPr marL="627063" marR="0" lvl="0" indent="-182563" algn="l" defTabSz="914400" rtl="0" eaLnBrk="1" fontAlgn="auto" latinLnBrk="0" hangingPunct="1">
              <a:lnSpc>
                <a:spcPts val="17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交付した処方箋に</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品目でも一般名処方が含まれている場合に一般名処方加算２を、後発医薬品が存在する全ての医薬品が一般名処方されている場合に</a:t>
            </a:r>
            <a:r>
              <a:rPr lang="ja-JP" altLang="en-US" sz="1600" dirty="0">
                <a:solidFill>
                  <a:prstClr val="black"/>
                </a:solidFill>
                <a:latin typeface="メイリオ" panose="020B0604030504040204" pitchFamily="50" charset="-128"/>
                <a:ea typeface="メイリオ" panose="020B0604030504040204" pitchFamily="50" charset="-128"/>
              </a:rPr>
              <a:t>は一般名処方加算</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１を算定する。</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7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182563" lvl="0" indent="-182563">
              <a:lnSpc>
                <a:spcPts val="1700"/>
              </a:lnSpc>
              <a:defRPr/>
            </a:pPr>
            <a:r>
              <a:rPr lang="ja-JP" altLang="en-US" sz="1600" b="1" dirty="0">
                <a:solidFill>
                  <a:prstClr val="black"/>
                </a:solidFill>
                <a:latin typeface="メイリオ" panose="020B0604030504040204" pitchFamily="50" charset="-128"/>
                <a:ea typeface="メイリオ" panose="020B0604030504040204" pitchFamily="50" charset="-128"/>
              </a:rPr>
              <a:t>　［追加の施設基準］</a:t>
            </a:r>
            <a:endParaRPr lang="en-US" altLang="ja-JP" sz="1600" b="1" dirty="0">
              <a:solidFill>
                <a:prstClr val="black"/>
              </a:solidFill>
              <a:latin typeface="メイリオ" panose="020B0604030504040204" pitchFamily="50" charset="-128"/>
              <a:ea typeface="メイリオ" panose="020B0604030504040204" pitchFamily="50" charset="-128"/>
            </a:endParaRPr>
          </a:p>
          <a:p>
            <a:pPr marL="182563" lvl="0" indent="-182563">
              <a:lnSpc>
                <a:spcPts val="1700"/>
              </a:lnSpc>
              <a:defRPr/>
            </a:pPr>
            <a:r>
              <a:rPr lang="ja-JP" altLang="en-US" sz="1600" dirty="0">
                <a:solidFill>
                  <a:prstClr val="black"/>
                </a:solidFill>
                <a:latin typeface="メイリオ" panose="020B0604030504040204" pitchFamily="50" charset="-128"/>
                <a:ea typeface="メイリオ" panose="020B0604030504040204" pitchFamily="50" charset="-128"/>
              </a:rPr>
              <a:t>　　　　薬剤の一般的名称を記載する処方箋を交付する場合には、医薬品の供給状況等を踏まえつつ、</a:t>
            </a:r>
            <a:endParaRPr lang="en-US" altLang="ja-JP" sz="1600" dirty="0">
              <a:solidFill>
                <a:prstClr val="black"/>
              </a:solidFill>
              <a:latin typeface="メイリオ" panose="020B0604030504040204" pitchFamily="50" charset="-128"/>
              <a:ea typeface="メイリオ" panose="020B0604030504040204" pitchFamily="50" charset="-128"/>
            </a:endParaRPr>
          </a:p>
          <a:p>
            <a:pPr marL="182563" lvl="0" indent="-182563">
              <a:lnSpc>
                <a:spcPts val="1700"/>
              </a:lnSpc>
              <a:defRPr/>
            </a:pPr>
            <a:r>
              <a:rPr lang="ja-JP" altLang="en-US" sz="1600" dirty="0">
                <a:solidFill>
                  <a:prstClr val="black"/>
                </a:solidFill>
                <a:latin typeface="メイリオ" panose="020B0604030504040204" pitchFamily="50" charset="-128"/>
                <a:ea typeface="メイリオ" panose="020B0604030504040204" pitchFamily="50" charset="-128"/>
              </a:rPr>
              <a:t>　　　一般名処方の趣旨を患者に十分に説明することについて、当該保険医療機関の見やすい場所に掲示</a:t>
            </a:r>
            <a:endParaRPr lang="en-US" altLang="ja-JP" sz="1600" dirty="0">
              <a:solidFill>
                <a:prstClr val="black"/>
              </a:solidFill>
              <a:latin typeface="メイリオ" panose="020B0604030504040204" pitchFamily="50" charset="-128"/>
              <a:ea typeface="メイリオ" panose="020B0604030504040204" pitchFamily="50" charset="-128"/>
            </a:endParaRPr>
          </a:p>
          <a:p>
            <a:pPr marL="182563" lvl="0" indent="-182563">
              <a:lnSpc>
                <a:spcPts val="1700"/>
              </a:lnSpc>
              <a:defRPr/>
            </a:pPr>
            <a:r>
              <a:rPr lang="ja-JP" altLang="en-US" sz="1600" dirty="0">
                <a:solidFill>
                  <a:prstClr val="black"/>
                </a:solidFill>
                <a:latin typeface="メイリオ" panose="020B0604030504040204" pitchFamily="50" charset="-128"/>
                <a:ea typeface="メイリオ" panose="020B0604030504040204" pitchFamily="50" charset="-128"/>
              </a:rPr>
              <a:t>　　　していること。</a:t>
            </a:r>
          </a:p>
        </p:txBody>
      </p:sp>
      <p:sp>
        <p:nvSpPr>
          <p:cNvPr id="20" name="タイトル 3"/>
          <p:cNvSpPr txBox="1">
            <a:spLocks/>
          </p:cNvSpPr>
          <p:nvPr/>
        </p:nvSpPr>
        <p:spPr>
          <a:xfrm>
            <a:off x="0" y="11774"/>
            <a:ext cx="9906000" cy="468000"/>
          </a:xfrm>
          <a:prstGeom prst="rect">
            <a:avLst/>
          </a:prstGeom>
          <a:solidFill>
            <a:schemeClr val="accent2">
              <a:lumMod val="20000"/>
              <a:lumOff val="80000"/>
            </a:schemeClr>
          </a:solidFill>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lvl="0">
              <a:defRPr/>
            </a:pPr>
            <a:r>
              <a:rPr lang="ja-JP" altLang="en-US" sz="2000" dirty="0">
                <a:solidFill>
                  <a:prstClr val="black"/>
                </a:solidFill>
                <a:latin typeface="メイリオ" panose="020B0604030504040204" pitchFamily="50" charset="-128"/>
                <a:ea typeface="メイリオ" panose="020B0604030504040204" pitchFamily="50" charset="-128"/>
              </a:rPr>
              <a:t>医薬品の安定供給問題を踏まえた診療報酬上の特例措置（①）</a:t>
            </a:r>
            <a:endPar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cxnSp>
        <p:nvCxnSpPr>
          <p:cNvPr id="21" name="直線コネクタ 20"/>
          <p:cNvCxnSpPr/>
          <p:nvPr/>
        </p:nvCxnSpPr>
        <p:spPr>
          <a:xfrm>
            <a:off x="0" y="404664"/>
            <a:ext cx="9906000" cy="0"/>
          </a:xfrm>
          <a:prstGeom prst="line">
            <a:avLst/>
          </a:prstGeom>
          <a:ln w="57150">
            <a:solidFill>
              <a:schemeClr val="accent2"/>
            </a:solidFill>
          </a:ln>
          <a:effectLst/>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166188" y="3655226"/>
            <a:ext cx="9408287" cy="972000"/>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lnSpc>
                <a:spcPts val="1400"/>
              </a:lnSpc>
            </a:pPr>
            <a:endParaRPr kumimoji="1" lang="ja-JP" altLang="en-US" sz="12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57274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72000" y="804093"/>
            <a:ext cx="9730393" cy="5973225"/>
          </a:xfrm>
          <a:prstGeom prst="rect">
            <a:avLst/>
          </a:prstGeom>
          <a:solidFill>
            <a:schemeClr val="accent2">
              <a:lumMod val="20000"/>
              <a:lumOff val="80000"/>
              <a:alpha val="6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後発医薬品使用体制加算について、医薬品の供給が不安定な状況を踏まえ、後発医薬品の推進を図りながら、医薬品の安定供給に資する取組を実施する場合の評価の特例措置を講ずる（令和５年４月～</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12</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月）。</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7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・後発医薬品使用体制加算（入院初日）</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7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後発医薬品使用体制加算１</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(90</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％以上</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lang="ja-JP" altLang="en-US" sz="1400" b="1" dirty="0">
                <a:solidFill>
                  <a:prstClr val="black"/>
                </a:solidFill>
                <a:latin typeface="メイリオ" panose="020B0604030504040204" pitchFamily="50" charset="-128"/>
                <a:ea typeface="メイリオ" panose="020B0604030504040204" pitchFamily="50" charset="-128"/>
              </a:rPr>
              <a:t> </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47</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点 →</a:t>
            </a:r>
            <a:r>
              <a:rPr kumimoji="1" lang="ja-JP" altLang="en-US" sz="1400" b="1" i="0" u="none"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下記「追加の施設基準」を満たしている場合は　</a:t>
            </a:r>
            <a:r>
              <a:rPr lang="en-US" altLang="ja-JP" sz="1400" b="1" u="sng" dirty="0">
                <a:solidFill>
                  <a:srgbClr val="4BACC6">
                    <a:lumMod val="75000"/>
                  </a:srgbClr>
                </a:solidFill>
                <a:latin typeface="メイリオ" panose="020B0604030504040204" pitchFamily="50" charset="-128"/>
                <a:ea typeface="メイリオ" panose="020B0604030504040204" pitchFamily="50" charset="-128"/>
              </a:rPr>
              <a:t>67</a:t>
            </a:r>
            <a:r>
              <a:rPr kumimoji="1" lang="ja-JP" altLang="en-US"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点（＋</a:t>
            </a:r>
            <a:r>
              <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20</a:t>
            </a:r>
            <a:r>
              <a:rPr kumimoji="1" lang="ja-JP" altLang="en-US"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点）</a:t>
            </a:r>
            <a:endParaRPr lang="en-US" altLang="ja-JP" sz="1400" b="1" u="sng" dirty="0">
              <a:solidFill>
                <a:srgbClr val="4BACC6">
                  <a:lumMod val="75000"/>
                </a:srgbClr>
              </a:solidFill>
              <a:latin typeface="メイリオ" panose="020B0604030504040204" pitchFamily="50" charset="-128"/>
              <a:ea typeface="メイリオ" panose="020B0604030504040204" pitchFamily="50" charset="-128"/>
            </a:endParaRPr>
          </a:p>
          <a:p>
            <a:pPr marL="182563" marR="0" lvl="0" indent="-182563" algn="l" defTabSz="914400" rtl="0" eaLnBrk="1" fontAlgn="auto" latinLnBrk="0" hangingPunct="1">
              <a:lnSpc>
                <a:spcPts val="17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後発医薬品使用体制加算２</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(85</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％以上</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lang="ja-JP" altLang="en-US" sz="1400" b="1" dirty="0">
                <a:solidFill>
                  <a:prstClr val="black"/>
                </a:solidFill>
                <a:latin typeface="メイリオ" panose="020B0604030504040204" pitchFamily="50" charset="-128"/>
                <a:ea typeface="メイリオ" panose="020B0604030504040204" pitchFamily="50" charset="-128"/>
              </a:rPr>
              <a:t> </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42</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点 →</a:t>
            </a:r>
            <a:r>
              <a:rPr kumimoji="1" lang="ja-JP" altLang="en-US" sz="1400" b="1" i="0" u="none"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下記「追加の施設基準」を満たしている場合は　</a:t>
            </a:r>
            <a:r>
              <a:rPr lang="en-US" altLang="ja-JP" sz="1400" b="1" u="sng" dirty="0">
                <a:solidFill>
                  <a:srgbClr val="4BACC6">
                    <a:lumMod val="75000"/>
                  </a:srgbClr>
                </a:solidFill>
                <a:latin typeface="メイリオ" panose="020B0604030504040204" pitchFamily="50" charset="-128"/>
                <a:ea typeface="メイリオ" panose="020B0604030504040204" pitchFamily="50" charset="-128"/>
              </a:rPr>
              <a:t>62</a:t>
            </a:r>
            <a:r>
              <a:rPr kumimoji="1" lang="ja-JP" altLang="en-US"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点（＋</a:t>
            </a:r>
            <a:r>
              <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20</a:t>
            </a:r>
            <a:r>
              <a:rPr kumimoji="1" lang="ja-JP" altLang="en-US"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点）</a:t>
            </a: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endParaRPr>
          </a:p>
          <a:p>
            <a:pPr marL="182563" marR="0" lvl="0" indent="-182563" algn="l" defTabSz="914400" rtl="0" eaLnBrk="1" fontAlgn="auto" latinLnBrk="0" hangingPunct="1">
              <a:lnSpc>
                <a:spcPts val="17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後発医薬品使用体制加算３</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(75</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％以上</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37</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点 →</a:t>
            </a:r>
            <a:r>
              <a:rPr kumimoji="1" lang="ja-JP" altLang="en-US" sz="1400" b="1" i="0" u="none"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下記「追加の施設基準」を満たしている場合は　</a:t>
            </a:r>
            <a:r>
              <a:rPr lang="en-US" altLang="ja-JP" sz="1400" b="1" u="sng" dirty="0">
                <a:solidFill>
                  <a:srgbClr val="4BACC6">
                    <a:lumMod val="75000"/>
                  </a:srgbClr>
                </a:solidFill>
                <a:latin typeface="メイリオ" panose="020B0604030504040204" pitchFamily="50" charset="-128"/>
                <a:ea typeface="メイリオ" panose="020B0604030504040204" pitchFamily="50" charset="-128"/>
              </a:rPr>
              <a:t>57</a:t>
            </a:r>
            <a:r>
              <a:rPr kumimoji="1" lang="ja-JP" altLang="en-US"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点（＋</a:t>
            </a:r>
            <a:r>
              <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20</a:t>
            </a:r>
            <a:r>
              <a:rPr kumimoji="1" lang="ja-JP" altLang="en-US"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rPr>
              <a:t>点）</a:t>
            </a: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5" name="角丸四角形 24"/>
          <p:cNvSpPr/>
          <p:nvPr/>
        </p:nvSpPr>
        <p:spPr>
          <a:xfrm>
            <a:off x="72000" y="599137"/>
            <a:ext cx="3113331" cy="409912"/>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②後発医薬品使用体制加算</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 name="角丸四角形 8"/>
          <p:cNvSpPr/>
          <p:nvPr/>
        </p:nvSpPr>
        <p:spPr>
          <a:xfrm>
            <a:off x="-44542" y="2591246"/>
            <a:ext cx="9902309" cy="242187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［既存の施設基準］</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58775" marR="0" lvl="0" indent="-358775"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①</a:t>
            </a:r>
            <a:r>
              <a:rPr kumimoji="1" lang="ja-JP" altLang="en-US" sz="1400" b="0" i="0" u="none" strike="noStrike" kern="1200" cap="none" spc="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薬剤部門等が後発医薬品の品質、安全性、安定供給体制等の情報を収集・評価し、その結果を踏まえ、後発医薬品の使用を決定する体制が整備された病院又は有床診療所であること。</a:t>
            </a:r>
          </a:p>
          <a:p>
            <a:pPr marL="358775" marR="0" lvl="0" indent="-358775"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② 　当該保険医療機関において調剤した後発医薬品のある先発医薬品及び後発医薬品について、当該薬剤を合算した使用薬剤の規格単位数量に占める後発医薬品の規格単位数量が、後発医薬品使用体制加算１にあっては</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90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％以上、後発医薬品使用体制加算２にあっては</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85</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％以上、後発医薬品使用体制加算３にあっては</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75</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％以上であること。</a:t>
            </a:r>
          </a:p>
          <a:p>
            <a:pPr marL="358775" marR="0" lvl="0" indent="-358775"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③</a:t>
            </a:r>
            <a:r>
              <a:rPr kumimoji="1" lang="ja-JP" altLang="en-US" sz="1400" b="0" i="0" u="none" strike="noStrike" kern="1200" cap="none" spc="0" normalizeH="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当該医療機関において調剤した薬剤の規格単位数量に占める後発医薬品のある先発医薬品及び後発医薬品を合算した規格単位数量の割合が</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％以上であること。</a:t>
            </a:r>
          </a:p>
          <a:p>
            <a:pPr marL="358775" marR="0" lvl="0" indent="-358775"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④ 　後発医薬品の使用に積極的に取り組んでいる旨を当該保険医療機関の受付及び支払窓口等の見やすい場所に掲示していること。 </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0" name="角丸四角形 9"/>
          <p:cNvSpPr/>
          <p:nvPr/>
        </p:nvSpPr>
        <p:spPr>
          <a:xfrm>
            <a:off x="143453" y="4476418"/>
            <a:ext cx="9526317" cy="264817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lvl="0" indent="-182563">
              <a:spcBef>
                <a:spcPts val="600"/>
              </a:spcBef>
              <a:defRPr/>
            </a:pPr>
            <a:r>
              <a:rPr lang="ja-JP" altLang="en-US" sz="1400" b="1" dirty="0">
                <a:solidFill>
                  <a:prstClr val="black"/>
                </a:solidFill>
                <a:latin typeface="メイリオ" panose="020B0604030504040204" pitchFamily="50" charset="-128"/>
                <a:ea typeface="メイリオ" panose="020B0604030504040204" pitchFamily="50" charset="-128"/>
              </a:rPr>
              <a:t>［追加の施設基準］</a:t>
            </a:r>
            <a:endParaRPr lang="en-US" altLang="ja-JP" sz="1400" b="1" dirty="0">
              <a:solidFill>
                <a:prstClr val="black"/>
              </a:solidFill>
              <a:latin typeface="メイリオ" panose="020B0604030504040204" pitchFamily="50" charset="-128"/>
              <a:ea typeface="メイリオ" panose="020B0604030504040204" pitchFamily="50" charset="-128"/>
            </a:endParaRPr>
          </a:p>
          <a:p>
            <a:pPr marL="182563" lvl="0" indent="-182563">
              <a:spcBef>
                <a:spcPts val="600"/>
              </a:spcBef>
              <a:defRPr/>
            </a:pPr>
            <a:r>
              <a:rPr lang="ja-JP" altLang="en-US" sz="1400" b="1" dirty="0">
                <a:solidFill>
                  <a:prstClr val="black"/>
                </a:solidFill>
                <a:latin typeface="メイリオ" panose="020B0604030504040204" pitchFamily="50" charset="-128"/>
                <a:ea typeface="メイリオ" panose="020B0604030504040204" pitchFamily="50" charset="-128"/>
              </a:rPr>
              <a:t>（１）後発医薬品使用体制加算に係る届出を行っている保険医療機関であること。</a:t>
            </a:r>
          </a:p>
          <a:p>
            <a:pPr marL="447675" lvl="0" indent="-447675">
              <a:spcBef>
                <a:spcPts val="600"/>
              </a:spcBef>
              <a:defRPr/>
            </a:pPr>
            <a:r>
              <a:rPr lang="ja-JP" altLang="en-US" sz="1400" b="1" dirty="0">
                <a:solidFill>
                  <a:prstClr val="black"/>
                </a:solidFill>
                <a:latin typeface="メイリオ" panose="020B0604030504040204" pitchFamily="50" charset="-128"/>
                <a:ea typeface="メイリオ" panose="020B0604030504040204" pitchFamily="50" charset="-128"/>
              </a:rPr>
              <a:t>（２）医薬品の供給が不足等した場合に当該保険医療機関における治療計画等の見直しを行う等適切に対応する</a:t>
            </a:r>
            <a:endParaRPr lang="en-US" altLang="ja-JP" sz="1400" b="1" dirty="0">
              <a:solidFill>
                <a:prstClr val="black"/>
              </a:solidFill>
              <a:latin typeface="メイリオ" panose="020B0604030504040204" pitchFamily="50" charset="-128"/>
              <a:ea typeface="メイリオ" panose="020B0604030504040204" pitchFamily="50" charset="-128"/>
            </a:endParaRPr>
          </a:p>
          <a:p>
            <a:pPr marL="447675" lvl="0" indent="-447675">
              <a:defRPr/>
            </a:pPr>
            <a:r>
              <a:rPr lang="ja-JP" altLang="en-US" sz="1400" b="1" dirty="0">
                <a:solidFill>
                  <a:prstClr val="black"/>
                </a:solidFill>
                <a:latin typeface="メイリオ" panose="020B0604030504040204" pitchFamily="50" charset="-128"/>
                <a:ea typeface="メイリオ" panose="020B0604030504040204" pitchFamily="50" charset="-128"/>
              </a:rPr>
              <a:t>　　体制を有していること。</a:t>
            </a:r>
          </a:p>
          <a:p>
            <a:pPr marL="447675" lvl="0" indent="-447675">
              <a:spcBef>
                <a:spcPts val="600"/>
              </a:spcBef>
              <a:defRPr/>
            </a:pPr>
            <a:r>
              <a:rPr lang="ja-JP" altLang="en-US" sz="1400" b="1" dirty="0">
                <a:solidFill>
                  <a:prstClr val="black"/>
                </a:solidFill>
                <a:latin typeface="メイリオ" panose="020B0604030504040204" pitchFamily="50" charset="-128"/>
                <a:ea typeface="メイリオ" panose="020B0604030504040204" pitchFamily="50" charset="-128"/>
              </a:rPr>
              <a:t>（３） （１）及び（２）の体制に関する事項及び医薬品の供給状況によって投与する薬剤を変更する可能性が</a:t>
            </a:r>
            <a:endParaRPr lang="en-US" altLang="ja-JP" sz="1400" b="1" dirty="0">
              <a:solidFill>
                <a:prstClr val="black"/>
              </a:solidFill>
              <a:latin typeface="メイリオ" panose="020B0604030504040204" pitchFamily="50" charset="-128"/>
              <a:ea typeface="メイリオ" panose="020B0604030504040204" pitchFamily="50" charset="-128"/>
            </a:endParaRPr>
          </a:p>
          <a:p>
            <a:pPr marL="447675" lvl="0" indent="-447675">
              <a:defRPr/>
            </a:pPr>
            <a:r>
              <a:rPr lang="ja-JP" altLang="en-US" sz="1400" b="1" dirty="0">
                <a:solidFill>
                  <a:prstClr val="black"/>
                </a:solidFill>
                <a:latin typeface="メイリオ" panose="020B0604030504040204" pitchFamily="50" charset="-128"/>
                <a:ea typeface="メイリオ" panose="020B0604030504040204" pitchFamily="50" charset="-128"/>
              </a:rPr>
              <a:t>　　あること及び変更する場合には入院患者に十分に説明することについて、当該保険医療機関の見やすい場所</a:t>
            </a:r>
            <a:endParaRPr lang="en-US" altLang="ja-JP" sz="1400" b="1" dirty="0">
              <a:solidFill>
                <a:prstClr val="black"/>
              </a:solidFill>
              <a:latin typeface="メイリオ" panose="020B0604030504040204" pitchFamily="50" charset="-128"/>
              <a:ea typeface="メイリオ" panose="020B0604030504040204" pitchFamily="50" charset="-128"/>
            </a:endParaRPr>
          </a:p>
          <a:p>
            <a:pPr marL="447675" lvl="0" indent="-447675">
              <a:defRPr/>
            </a:pPr>
            <a:r>
              <a:rPr lang="ja-JP" altLang="en-US" sz="1400" b="1" dirty="0">
                <a:solidFill>
                  <a:prstClr val="black"/>
                </a:solidFill>
                <a:latin typeface="メイリオ" panose="020B0604030504040204" pitchFamily="50" charset="-128"/>
                <a:ea typeface="メイリオ" panose="020B0604030504040204" pitchFamily="50" charset="-128"/>
              </a:rPr>
              <a:t>　　に掲示していること。</a:t>
            </a:r>
          </a:p>
        </p:txBody>
      </p:sp>
      <p:sp>
        <p:nvSpPr>
          <p:cNvPr id="3" name="正方形/長方形 2"/>
          <p:cNvSpPr/>
          <p:nvPr/>
        </p:nvSpPr>
        <p:spPr>
          <a:xfrm>
            <a:off x="215153" y="4858871"/>
            <a:ext cx="9222145" cy="1855694"/>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lnSpc>
                <a:spcPts val="1400"/>
              </a:lnSpc>
            </a:pPr>
            <a:endParaRPr kumimoji="1"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11" name="タイトル 3"/>
          <p:cNvSpPr txBox="1">
            <a:spLocks/>
          </p:cNvSpPr>
          <p:nvPr/>
        </p:nvSpPr>
        <p:spPr>
          <a:xfrm>
            <a:off x="0" y="11774"/>
            <a:ext cx="9906000" cy="468000"/>
          </a:xfrm>
          <a:prstGeom prst="rect">
            <a:avLst/>
          </a:prstGeom>
          <a:solidFill>
            <a:schemeClr val="accent2">
              <a:lumMod val="20000"/>
              <a:lumOff val="80000"/>
            </a:schemeClr>
          </a:solidFill>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lvl="0">
              <a:defRPr/>
            </a:pPr>
            <a:r>
              <a:rPr lang="ja-JP" altLang="en-US" sz="2000" dirty="0">
                <a:solidFill>
                  <a:prstClr val="black"/>
                </a:solidFill>
                <a:latin typeface="メイリオ" panose="020B0604030504040204" pitchFamily="50" charset="-128"/>
                <a:ea typeface="メイリオ" panose="020B0604030504040204" pitchFamily="50" charset="-128"/>
              </a:rPr>
              <a:t>医薬品の安定供給問題を踏まえた診療報酬上の特例措置（②）</a:t>
            </a:r>
            <a:endPar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cxnSp>
        <p:nvCxnSpPr>
          <p:cNvPr id="13" name="直線コネクタ 12"/>
          <p:cNvCxnSpPr/>
          <p:nvPr/>
        </p:nvCxnSpPr>
        <p:spPr>
          <a:xfrm>
            <a:off x="0" y="404664"/>
            <a:ext cx="9906000" cy="0"/>
          </a:xfrm>
          <a:prstGeom prst="line">
            <a:avLst/>
          </a:prstGeom>
          <a:ln w="57150">
            <a:solidFill>
              <a:schemeClr val="accent2"/>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203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2000" y="1080888"/>
            <a:ext cx="9730393" cy="5483814"/>
          </a:xfrm>
          <a:prstGeom prst="rect">
            <a:avLst/>
          </a:prstGeom>
          <a:solidFill>
            <a:schemeClr val="accent2">
              <a:lumMod val="20000"/>
              <a:lumOff val="80000"/>
              <a:alpha val="6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外来後発医薬品使用体制加算について、医薬品の供給が不安定な状況を踏まえ、後発医薬品の推進を図りながら、医薬品の安定供給に資する取組を実施する場合の評価の特例措置を講ずる（令和５年４月～</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12</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月）。</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・処方料</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外来後発医薬品使用体制加算１</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(90</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５点 →</a:t>
            </a:r>
            <a:r>
              <a:rPr kumimoji="1" lang="ja-JP" altLang="en-US" sz="1400" b="1" i="0" u="none"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rPr>
              <a:t>下記「追加の施設基準」を満たしている場合は </a:t>
            </a:r>
            <a:r>
              <a:rPr kumimoji="1" lang="ja-JP" altLang="en-US"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rPr>
              <a:t>７点（＋２点）</a:t>
            </a: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外来後発医薬品使用体制加算２</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(85</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４点 →</a:t>
            </a:r>
            <a:r>
              <a:rPr kumimoji="1" lang="ja-JP" altLang="en-US" sz="1400" b="1" i="0" u="none"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rPr>
              <a:t>下記「追加の施設基準」を満たしている場合は </a:t>
            </a:r>
            <a:r>
              <a:rPr kumimoji="1" lang="ja-JP" altLang="en-US"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rPr>
              <a:t>６点（＋２点）</a:t>
            </a: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外来後発医薬品使用体制加算３</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(75</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２点 →</a:t>
            </a:r>
            <a:r>
              <a:rPr kumimoji="1" lang="ja-JP" altLang="en-US" sz="1400" b="1" i="0" u="none"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rPr>
              <a:t>下記「追加の施設基準」を満たしている場合は </a:t>
            </a:r>
            <a:r>
              <a:rPr kumimoji="1" lang="ja-JP" altLang="en-US"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rPr>
              <a:t>４点（＋２点）</a:t>
            </a:r>
            <a:endParaRPr kumimoji="1" lang="en-US" altLang="ja-JP" sz="1400" b="1" i="0" u="sng" strike="noStrike" kern="1200" cap="none" spc="0" normalizeH="0" baseline="0" noProof="0" dirty="0">
              <a:ln>
                <a:noFill/>
              </a:ln>
              <a:solidFill>
                <a:srgbClr val="4BACC6">
                  <a:lumMod val="75000"/>
                </a:srgbClr>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0" name="角丸四角形 9"/>
          <p:cNvSpPr/>
          <p:nvPr/>
        </p:nvSpPr>
        <p:spPr>
          <a:xfrm>
            <a:off x="72000" y="670977"/>
            <a:ext cx="3113331" cy="409912"/>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③外来後発医薬品使用体制加算</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3" name="角丸四角形 12"/>
          <p:cNvSpPr/>
          <p:nvPr/>
        </p:nvSpPr>
        <p:spPr>
          <a:xfrm>
            <a:off x="-65792" y="2627905"/>
            <a:ext cx="9971791" cy="219980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［既存の施設基準］</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58775"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① 診療所であって、薬剤部門又は薬剤師が後発医薬品の品質、安全性、安定供給体制等の情報を収集・評価し、その結果を踏まえ後発医薬品の採用を決定する体制が整備されていること。</a:t>
            </a:r>
          </a:p>
          <a:p>
            <a:pPr marL="358775"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② 当該保険医療機関において調剤した後発医薬品のある先発医薬品及び後発医薬品について、当該薬剤を合算した使用薬剤の規格単位数量に占める後発医薬品の規格単位数量が、外来後発医薬品使用体制加算１にあっては</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90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％以上、外来後発医薬品使用体制加算２にあっては</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85</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％以上、外来後発医薬品使用体制加算３にあっては</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75</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％以上であること。</a:t>
            </a:r>
          </a:p>
          <a:p>
            <a:pPr marL="358775"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③ 当該医療機関において調剤した薬剤の規格単位数量に占める後発医薬品のある先発医薬品及び後発医薬品を合算した規格単位数量の割合が</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％以上であること。</a:t>
            </a:r>
          </a:p>
          <a:p>
            <a:pPr marL="358775" marR="0" lvl="0" indent="-182563"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④ 後発医薬品の使用に積極的に取り組んでいる旨を当該保険医療機関の受付及び支払窓口等の見やすい場所に掲示していること。 </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4" name="角丸四角形 13"/>
          <p:cNvSpPr/>
          <p:nvPr/>
        </p:nvSpPr>
        <p:spPr>
          <a:xfrm>
            <a:off x="453937" y="4871767"/>
            <a:ext cx="8932332" cy="150295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lvl="0" indent="-182563">
              <a:lnSpc>
                <a:spcPts val="1500"/>
              </a:lnSpc>
              <a:spcBef>
                <a:spcPts val="600"/>
              </a:spcBef>
              <a:defRPr/>
            </a:pPr>
            <a:r>
              <a:rPr lang="ja-JP" altLang="en-US" sz="1400" b="1" dirty="0">
                <a:solidFill>
                  <a:prstClr val="black"/>
                </a:solidFill>
                <a:latin typeface="メイリオ" panose="020B0604030504040204" pitchFamily="50" charset="-128"/>
                <a:ea typeface="メイリオ" panose="020B0604030504040204" pitchFamily="50" charset="-128"/>
              </a:rPr>
              <a:t>［追加の施設基準］</a:t>
            </a:r>
            <a:endParaRPr lang="en-US" altLang="ja-JP" sz="1400" b="1" dirty="0">
              <a:solidFill>
                <a:prstClr val="black"/>
              </a:solidFill>
              <a:latin typeface="メイリオ" panose="020B0604030504040204" pitchFamily="50" charset="-128"/>
              <a:ea typeface="メイリオ" panose="020B0604030504040204" pitchFamily="50" charset="-128"/>
            </a:endParaRPr>
          </a:p>
          <a:p>
            <a:pPr marL="182563" lvl="0" indent="-182563">
              <a:lnSpc>
                <a:spcPts val="1500"/>
              </a:lnSpc>
              <a:spcBef>
                <a:spcPts val="600"/>
              </a:spcBef>
              <a:defRPr/>
            </a:pPr>
            <a:r>
              <a:rPr lang="ja-JP" altLang="en-US" sz="1400" b="1" dirty="0">
                <a:solidFill>
                  <a:prstClr val="black"/>
                </a:solidFill>
                <a:latin typeface="メイリオ" panose="020B0604030504040204" pitchFamily="50" charset="-128"/>
                <a:ea typeface="メイリオ" panose="020B0604030504040204" pitchFamily="50" charset="-128"/>
              </a:rPr>
              <a:t>（１）外来後発医薬品使用体制加算に係る届出を行っている保険医療機関であること。</a:t>
            </a:r>
          </a:p>
          <a:p>
            <a:pPr marL="447675" lvl="0" indent="-447675">
              <a:lnSpc>
                <a:spcPts val="1500"/>
              </a:lnSpc>
              <a:spcBef>
                <a:spcPts val="600"/>
              </a:spcBef>
              <a:defRPr/>
            </a:pPr>
            <a:r>
              <a:rPr lang="ja-JP" altLang="en-US" sz="1400" b="1" dirty="0">
                <a:solidFill>
                  <a:prstClr val="black"/>
                </a:solidFill>
                <a:latin typeface="メイリオ" panose="020B0604030504040204" pitchFamily="50" charset="-128"/>
                <a:ea typeface="メイリオ" panose="020B0604030504040204" pitchFamily="50" charset="-128"/>
              </a:rPr>
              <a:t>（２）医薬品の供給が不足した場合に、医薬品の処方等の変更等に関して十分な対応ができる体制が整備されていること。</a:t>
            </a:r>
          </a:p>
          <a:p>
            <a:pPr marL="538163" lvl="0" indent="-538163">
              <a:lnSpc>
                <a:spcPts val="1500"/>
              </a:lnSpc>
              <a:spcBef>
                <a:spcPts val="600"/>
              </a:spcBef>
              <a:defRPr/>
            </a:pPr>
            <a:r>
              <a:rPr lang="ja-JP" altLang="en-US" sz="1400" b="1" dirty="0">
                <a:solidFill>
                  <a:prstClr val="black"/>
                </a:solidFill>
                <a:latin typeface="メイリオ" panose="020B0604030504040204" pitchFamily="50" charset="-128"/>
                <a:ea typeface="メイリオ" panose="020B0604030504040204" pitchFamily="50" charset="-128"/>
              </a:rPr>
              <a:t>（３） （１）及び（２）の体制に関する事項並びに医薬品の供給状況によって投与する薬剤を変更する可能性があること及び変更する場合には患者に十分に説明することについて、当該保険医療機関の見やすい場所に掲示していること。</a:t>
            </a:r>
          </a:p>
        </p:txBody>
      </p:sp>
      <p:sp>
        <p:nvSpPr>
          <p:cNvPr id="11" name="正方形/長方形 10"/>
          <p:cNvSpPr/>
          <p:nvPr/>
        </p:nvSpPr>
        <p:spPr>
          <a:xfrm>
            <a:off x="347776" y="4753403"/>
            <a:ext cx="9454617" cy="1728000"/>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lnSpc>
                <a:spcPts val="1400"/>
              </a:lnSpc>
            </a:pPr>
            <a:endParaRPr kumimoji="1"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15" name="タイトル 3"/>
          <p:cNvSpPr txBox="1">
            <a:spLocks/>
          </p:cNvSpPr>
          <p:nvPr/>
        </p:nvSpPr>
        <p:spPr>
          <a:xfrm>
            <a:off x="0" y="11774"/>
            <a:ext cx="9906000" cy="468000"/>
          </a:xfrm>
          <a:prstGeom prst="rect">
            <a:avLst/>
          </a:prstGeom>
          <a:solidFill>
            <a:schemeClr val="accent2">
              <a:lumMod val="20000"/>
              <a:lumOff val="80000"/>
            </a:schemeClr>
          </a:solidFill>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lvl="0">
              <a:defRPr/>
            </a:pPr>
            <a:r>
              <a:rPr lang="ja-JP" altLang="en-US" sz="2000" dirty="0">
                <a:solidFill>
                  <a:prstClr val="black"/>
                </a:solidFill>
                <a:latin typeface="メイリオ" panose="020B0604030504040204" pitchFamily="50" charset="-128"/>
                <a:ea typeface="メイリオ" panose="020B0604030504040204" pitchFamily="50" charset="-128"/>
              </a:rPr>
              <a:t>医薬品の安定供給問題を踏まえた診療報酬上の特例措置（③）</a:t>
            </a:r>
            <a:endPar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cxnSp>
        <p:nvCxnSpPr>
          <p:cNvPr id="17" name="直線コネクタ 16"/>
          <p:cNvCxnSpPr/>
          <p:nvPr/>
        </p:nvCxnSpPr>
        <p:spPr>
          <a:xfrm>
            <a:off x="0" y="404664"/>
            <a:ext cx="9906000" cy="0"/>
          </a:xfrm>
          <a:prstGeom prst="line">
            <a:avLst/>
          </a:prstGeom>
          <a:ln w="57150">
            <a:solidFill>
              <a:schemeClr val="accent2"/>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01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98271" y="872664"/>
            <a:ext cx="9623700" cy="5877759"/>
          </a:xfrm>
          <a:prstGeom prst="rect">
            <a:avLst/>
          </a:prstGeom>
          <a:solidFill>
            <a:schemeClr val="accent2">
              <a:lumMod val="20000"/>
              <a:lumOff val="80000"/>
              <a:alpha val="6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lvl="0" indent="-182563">
              <a:lnSpc>
                <a:spcPts val="1500"/>
              </a:lnSpc>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医薬品の供給が不安定な状況を踏まえ、地域医療への貢献の観点から、地域支援体制加算について、後発医薬品の使用促進を図りながら、保険薬局が地域において協力しつつ医薬品の安定供給に資する取組を実施する</a:t>
            </a:r>
            <a:r>
              <a:rPr lang="ja-JP" altLang="en-US" sz="1400" dirty="0">
                <a:solidFill>
                  <a:prstClr val="black"/>
                </a:solidFill>
                <a:latin typeface="メイリオ" panose="020B0604030504040204" pitchFamily="50" charset="-128"/>
                <a:ea typeface="メイリオ" panose="020B0604030504040204" pitchFamily="50" charset="-128"/>
              </a:rPr>
              <a:t>場合の評価の特例措置を講ずる。（令和５年４月～</a:t>
            </a:r>
            <a:r>
              <a:rPr lang="en-US" altLang="ja-JP" sz="1400" dirty="0">
                <a:solidFill>
                  <a:prstClr val="black"/>
                </a:solidFill>
                <a:latin typeface="メイリオ" panose="020B0604030504040204" pitchFamily="50" charset="-128"/>
                <a:ea typeface="メイリオ" panose="020B0604030504040204" pitchFamily="50" charset="-128"/>
              </a:rPr>
              <a:t>12</a:t>
            </a:r>
            <a:r>
              <a:rPr lang="ja-JP" altLang="en-US" sz="1400" dirty="0">
                <a:solidFill>
                  <a:prstClr val="black"/>
                </a:solidFill>
                <a:latin typeface="メイリオ" panose="020B0604030504040204" pitchFamily="50" charset="-128"/>
                <a:ea typeface="メイリオ" panose="020B0604030504040204" pitchFamily="50" charset="-128"/>
              </a:rPr>
              <a:t>月）</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lvl="0" indent="-182563">
              <a:lnSpc>
                <a:spcPts val="1500"/>
              </a:lnSpc>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調剤基本料１を算定している保険薬局</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lang="ja-JP" altLang="en-US" sz="1400" b="1" dirty="0">
                <a:solidFill>
                  <a:prstClr val="black"/>
                </a:solidFill>
                <a:latin typeface="メイリオ" panose="020B0604030504040204" pitchFamily="50" charset="-128"/>
                <a:ea typeface="メイリオ" panose="020B0604030504040204" pitchFamily="50" charset="-128"/>
              </a:rPr>
              <a:t>調剤基本料１以外を算定している保険薬局</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182563" indent="-182563">
              <a:lnSpc>
                <a:spcPts val="1500"/>
              </a:lnSpc>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・地域支援体制加算１　</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39</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点</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lang="ja-JP" altLang="en-US" sz="1400" b="1" dirty="0">
                <a:solidFill>
                  <a:prstClr val="black"/>
                </a:solidFill>
                <a:latin typeface="メイリオ" panose="020B0604030504040204" pitchFamily="50" charset="-128"/>
                <a:ea typeface="メイリオ" panose="020B0604030504040204" pitchFamily="50" charset="-128"/>
              </a:rPr>
              <a:t>・地域支援体制加算３　</a:t>
            </a:r>
            <a:r>
              <a:rPr lang="en-US" altLang="ja-JP" sz="1400" b="1" dirty="0">
                <a:solidFill>
                  <a:prstClr val="black"/>
                </a:solidFill>
                <a:latin typeface="メイリオ" panose="020B0604030504040204" pitchFamily="50" charset="-128"/>
                <a:ea typeface="メイリオ" panose="020B0604030504040204" pitchFamily="50" charset="-128"/>
              </a:rPr>
              <a:t>17</a:t>
            </a:r>
            <a:r>
              <a:rPr lang="ja-JP" altLang="en-US" sz="1400" b="1" dirty="0">
                <a:solidFill>
                  <a:prstClr val="black"/>
                </a:solidFill>
                <a:latin typeface="メイリオ" panose="020B0604030504040204" pitchFamily="50" charset="-128"/>
                <a:ea typeface="メイリオ" panose="020B0604030504040204" pitchFamily="50" charset="-128"/>
              </a:rPr>
              <a:t>点</a:t>
            </a:r>
            <a:r>
              <a:rPr lang="en-US" altLang="ja-JP" sz="1400" b="1" baseline="30000" dirty="0">
                <a:solidFill>
                  <a:prstClr val="black"/>
                </a:solidFill>
                <a:latin typeface="メイリオ" panose="020B0604030504040204" pitchFamily="50" charset="-128"/>
                <a:ea typeface="メイリオ" panose="020B0604030504040204" pitchFamily="50" charset="-128"/>
              </a:rPr>
              <a:t>※</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182563" indent="-182563">
              <a:lnSpc>
                <a:spcPts val="1500"/>
              </a:lnSpc>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・地域支援体制加算２　</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47</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点</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lang="ja-JP" altLang="en-US" sz="1400" b="1" dirty="0">
                <a:solidFill>
                  <a:prstClr val="black"/>
                </a:solidFill>
                <a:latin typeface="メイリオ" panose="020B0604030504040204" pitchFamily="50" charset="-128"/>
                <a:ea typeface="メイリオ" panose="020B0604030504040204" pitchFamily="50" charset="-128"/>
              </a:rPr>
              <a:t>・地域支援体制加算４　</a:t>
            </a:r>
            <a:r>
              <a:rPr lang="en-US" altLang="ja-JP" sz="1400" b="1" dirty="0">
                <a:solidFill>
                  <a:prstClr val="black"/>
                </a:solidFill>
                <a:latin typeface="メイリオ" panose="020B0604030504040204" pitchFamily="50" charset="-128"/>
                <a:ea typeface="メイリオ" panose="020B0604030504040204" pitchFamily="50" charset="-128"/>
              </a:rPr>
              <a:t>39</a:t>
            </a:r>
            <a:r>
              <a:rPr lang="ja-JP" altLang="en-US" sz="1400" b="1" dirty="0">
                <a:solidFill>
                  <a:prstClr val="black"/>
                </a:solidFill>
                <a:latin typeface="メイリオ" panose="020B0604030504040204" pitchFamily="50" charset="-128"/>
                <a:ea typeface="メイリオ" panose="020B0604030504040204" pitchFamily="50" charset="-128"/>
              </a:rPr>
              <a:t>点</a:t>
            </a:r>
            <a:r>
              <a:rPr lang="en-US" altLang="ja-JP" sz="1400" b="1" baseline="30000" dirty="0">
                <a:solidFill>
                  <a:prstClr val="black"/>
                </a:solidFill>
                <a:latin typeface="メイリオ" panose="020B0604030504040204" pitchFamily="50" charset="-128"/>
                <a:ea typeface="メイリオ" panose="020B0604030504040204" pitchFamily="50" charset="-128"/>
              </a:rPr>
              <a:t>※</a:t>
            </a:r>
          </a:p>
          <a:p>
            <a:pPr marL="182563" marR="0" lvl="0" indent="-182563" algn="l" defTabSz="914400" rtl="0" eaLnBrk="1" fontAlgn="auto" latinLnBrk="0" hangingPunct="1">
              <a:lnSpc>
                <a:spcPts val="1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lang="en-US" altLang="ja-JP" sz="1200" b="1" dirty="0">
                <a:solidFill>
                  <a:prstClr val="black"/>
                </a:solidFill>
                <a:latin typeface="メイリオ" panose="020B0604030504040204" pitchFamily="50" charset="-128"/>
                <a:ea typeface="メイリオ" panose="020B0604030504040204" pitchFamily="50" charset="-128"/>
              </a:rPr>
              <a:t>	</a:t>
            </a:r>
            <a:endParaRPr kumimoji="1" lang="en-US" altLang="ja-JP" sz="12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182563" lvl="0" indent="-182563">
              <a:lnSpc>
                <a:spcPts val="1500"/>
              </a:lnSpc>
              <a:defRPr/>
            </a:pPr>
            <a:r>
              <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 (1)</a:t>
            </a: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　後発医薬品調剤体制加算１又は２を算定する場合　→　</a:t>
            </a:r>
            <a:r>
              <a:rPr kumimoji="1" lang="ja-JP" altLang="en-US" sz="1400" b="1" i="0" u="none" strike="noStrike" kern="1200" cap="none" spc="0" normalizeH="0" baseline="0" noProof="0" dirty="0">
                <a:ln>
                  <a:noFill/>
                </a:ln>
                <a:solidFill>
                  <a:schemeClr val="accent5">
                    <a:lumMod val="75000"/>
                  </a:schemeClr>
                </a:solidFill>
                <a:effectLst/>
                <a:uLnTx/>
                <a:uFillTx/>
                <a:latin typeface="メイリオ" panose="020B0604030504040204" pitchFamily="50" charset="-128"/>
                <a:ea typeface="メイリオ" panose="020B0604030504040204" pitchFamily="50" charset="-128"/>
              </a:rPr>
              <a:t>下記の「追加の施設基準」を満たす場合（＋１点）</a:t>
            </a: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　</a:t>
            </a: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p>
            <a:pPr marL="182563" indent="-182563">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rPr>
              <a:t>　　・地域支援体制加算１　</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 </a:t>
            </a:r>
            <a:r>
              <a:rPr lang="en-US" altLang="ja-JP" sz="1400" b="1" u="sng" dirty="0">
                <a:solidFill>
                  <a:schemeClr val="accent5">
                    <a:lumMod val="75000"/>
                  </a:schemeClr>
                </a:solidFill>
                <a:latin typeface="メイリオ" panose="020B0604030504040204" pitchFamily="50" charset="-128"/>
                <a:ea typeface="メイリオ" panose="020B0604030504040204" pitchFamily="50" charset="-128"/>
              </a:rPr>
              <a:t>40</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点</a:t>
            </a:r>
            <a:r>
              <a:rPr lang="en-US" altLang="ja-JP" sz="1400" b="1" dirty="0">
                <a:solidFill>
                  <a:prstClr val="black"/>
                </a:solidFill>
                <a:latin typeface="メイリオ" panose="020B0604030504040204" pitchFamily="50" charset="-128"/>
                <a:ea typeface="メイリオ" panose="020B0604030504040204" pitchFamily="50" charset="-128"/>
              </a:rPr>
              <a:t>		</a:t>
            </a:r>
            <a:r>
              <a:rPr lang="ja-JP" altLang="en-US" sz="1400" b="1" dirty="0">
                <a:solidFill>
                  <a:prstClr val="black"/>
                </a:solidFill>
                <a:latin typeface="メイリオ" panose="020B0604030504040204" pitchFamily="50" charset="-128"/>
                <a:ea typeface="メイリオ" panose="020B0604030504040204" pitchFamily="50" charset="-128"/>
              </a:rPr>
              <a:t>　・地域支援体制加算３　</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 </a:t>
            </a:r>
            <a:r>
              <a:rPr lang="en-US" altLang="ja-JP" sz="1400" b="1" u="sng" dirty="0">
                <a:solidFill>
                  <a:schemeClr val="accent5">
                    <a:lumMod val="75000"/>
                  </a:schemeClr>
                </a:solidFill>
                <a:latin typeface="メイリオ" panose="020B0604030504040204" pitchFamily="50" charset="-128"/>
                <a:ea typeface="メイリオ" panose="020B0604030504040204" pitchFamily="50" charset="-128"/>
              </a:rPr>
              <a:t>18</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点</a:t>
            </a:r>
            <a:r>
              <a:rPr lang="en-US" altLang="ja-JP" sz="1400" b="1" u="sng" baseline="30000" dirty="0">
                <a:solidFill>
                  <a:schemeClr val="accent5">
                    <a:lumMod val="75000"/>
                  </a:schemeClr>
                </a:solidFill>
                <a:latin typeface="メイリオ" panose="020B0604030504040204" pitchFamily="50" charset="-128"/>
                <a:ea typeface="メイリオ" panose="020B0604030504040204" pitchFamily="50" charset="-128"/>
              </a:rPr>
              <a:t>※</a:t>
            </a:r>
            <a:endParaRPr lang="en-US" altLang="ja-JP" sz="1400" b="1" dirty="0">
              <a:solidFill>
                <a:prstClr val="black"/>
              </a:solidFill>
              <a:latin typeface="メイリオ" panose="020B0604030504040204" pitchFamily="50" charset="-128"/>
              <a:ea typeface="メイリオ" panose="020B0604030504040204" pitchFamily="50" charset="-128"/>
            </a:endParaRPr>
          </a:p>
          <a:p>
            <a:pPr marL="182563" indent="-182563">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rPr>
              <a:t>　　・地域支援体制加算２　</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 </a:t>
            </a:r>
            <a:r>
              <a:rPr lang="en-US" altLang="ja-JP" sz="1400" b="1" u="sng" dirty="0">
                <a:solidFill>
                  <a:schemeClr val="accent5">
                    <a:lumMod val="75000"/>
                  </a:schemeClr>
                </a:solidFill>
                <a:latin typeface="メイリオ" panose="020B0604030504040204" pitchFamily="50" charset="-128"/>
                <a:ea typeface="メイリオ" panose="020B0604030504040204" pitchFamily="50" charset="-128"/>
              </a:rPr>
              <a:t>48</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点</a:t>
            </a:r>
            <a:r>
              <a:rPr lang="en-US" altLang="ja-JP" sz="1400" b="1" dirty="0">
                <a:solidFill>
                  <a:prstClr val="black"/>
                </a:solidFill>
                <a:latin typeface="メイリオ" panose="020B0604030504040204" pitchFamily="50" charset="-128"/>
                <a:ea typeface="メイリオ" panose="020B0604030504040204" pitchFamily="50" charset="-128"/>
              </a:rPr>
              <a:t>		</a:t>
            </a:r>
            <a:r>
              <a:rPr lang="ja-JP" altLang="en-US" sz="1400" b="1" dirty="0">
                <a:solidFill>
                  <a:prstClr val="black"/>
                </a:solidFill>
                <a:latin typeface="メイリオ" panose="020B0604030504040204" pitchFamily="50" charset="-128"/>
                <a:ea typeface="メイリオ" panose="020B0604030504040204" pitchFamily="50" charset="-128"/>
              </a:rPr>
              <a:t>　・地域支援体制加算４　</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 </a:t>
            </a:r>
            <a:r>
              <a:rPr lang="en-US" altLang="ja-JP" sz="1400" b="1" u="sng" dirty="0">
                <a:solidFill>
                  <a:schemeClr val="accent5">
                    <a:lumMod val="75000"/>
                  </a:schemeClr>
                </a:solidFill>
                <a:latin typeface="メイリオ" panose="020B0604030504040204" pitchFamily="50" charset="-128"/>
                <a:ea typeface="メイリオ" panose="020B0604030504040204" pitchFamily="50" charset="-128"/>
              </a:rPr>
              <a:t>40</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点</a:t>
            </a:r>
            <a:r>
              <a:rPr lang="en-US" altLang="ja-JP" sz="1400" b="1" u="sng" baseline="30000" dirty="0">
                <a:solidFill>
                  <a:schemeClr val="accent5">
                    <a:lumMod val="75000"/>
                  </a:schemeClr>
                </a:solidFill>
                <a:latin typeface="メイリオ" panose="020B0604030504040204" pitchFamily="50" charset="-128"/>
                <a:ea typeface="メイリオ" panose="020B0604030504040204" pitchFamily="50" charset="-128"/>
              </a:rPr>
              <a:t>※</a:t>
            </a:r>
            <a:endParaRPr lang="en-US" altLang="ja-JP" sz="1400" b="1" baseline="30000" dirty="0">
              <a:solidFill>
                <a:prstClr val="black"/>
              </a:solidFill>
              <a:latin typeface="メイリオ" panose="020B0604030504040204" pitchFamily="50" charset="-128"/>
              <a:ea typeface="メイリオ" panose="020B0604030504040204" pitchFamily="50" charset="-128"/>
            </a:endParaRPr>
          </a:p>
          <a:p>
            <a:pPr marL="182563" lvl="0" indent="-182563">
              <a:lnSpc>
                <a:spcPts val="1000"/>
              </a:lnSpc>
              <a:defRPr/>
            </a:pP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endParaRPr>
          </a:p>
          <a:p>
            <a:pPr marL="182563" lvl="0" indent="-182563">
              <a:lnSpc>
                <a:spcPts val="1500"/>
              </a:lnSpc>
              <a:defRPr/>
            </a:pPr>
            <a:r>
              <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 (2)</a:t>
            </a: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rPr>
              <a:t>　後発医薬品調剤体制加算３を算定する場合　　　　→　</a:t>
            </a:r>
            <a:r>
              <a:rPr lang="ja-JP" altLang="en-US" sz="1400" b="1" dirty="0">
                <a:solidFill>
                  <a:schemeClr val="accent5">
                    <a:lumMod val="75000"/>
                  </a:schemeClr>
                </a:solidFill>
                <a:latin typeface="メイリオ" panose="020B0604030504040204" pitchFamily="50" charset="-128"/>
                <a:ea typeface="メイリオ" panose="020B0604030504040204" pitchFamily="50" charset="-128"/>
              </a:rPr>
              <a:t>下記の「追加の施設基準」を満たす場合（＋３点）</a:t>
            </a:r>
            <a:endParaRPr kumimoji="1" lang="en-US" altLang="ja-JP" sz="1400" b="1" i="0" u="sng" strike="noStrike" kern="1200" cap="none" spc="0" normalizeH="0" baseline="30000" noProof="0" dirty="0">
              <a:ln>
                <a:noFill/>
              </a:ln>
              <a:solidFill>
                <a:schemeClr val="accent5">
                  <a:lumMod val="75000"/>
                </a:schemeClr>
              </a:solidFill>
              <a:effectLst/>
              <a:uLnTx/>
              <a:uFillTx/>
              <a:latin typeface="メイリオ" panose="020B0604030504040204" pitchFamily="50" charset="-128"/>
              <a:ea typeface="メイリオ" panose="020B0604030504040204" pitchFamily="50" charset="-128"/>
            </a:endParaRPr>
          </a:p>
          <a:p>
            <a:pPr marL="182563" indent="-182563">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rPr>
              <a:t>　　・地域支援体制加算１　</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 </a:t>
            </a:r>
            <a:r>
              <a:rPr lang="en-US" altLang="ja-JP" sz="1400" b="1" u="sng" dirty="0">
                <a:solidFill>
                  <a:schemeClr val="accent5">
                    <a:lumMod val="75000"/>
                  </a:schemeClr>
                </a:solidFill>
                <a:latin typeface="メイリオ" panose="020B0604030504040204" pitchFamily="50" charset="-128"/>
                <a:ea typeface="メイリオ" panose="020B0604030504040204" pitchFamily="50" charset="-128"/>
              </a:rPr>
              <a:t>42</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点</a:t>
            </a:r>
            <a:r>
              <a:rPr lang="en-US" altLang="ja-JP" sz="1400" b="1" dirty="0">
                <a:solidFill>
                  <a:prstClr val="black"/>
                </a:solidFill>
                <a:latin typeface="メイリオ" panose="020B0604030504040204" pitchFamily="50" charset="-128"/>
                <a:ea typeface="メイリオ" panose="020B0604030504040204" pitchFamily="50" charset="-128"/>
              </a:rPr>
              <a:t>		</a:t>
            </a:r>
            <a:r>
              <a:rPr lang="ja-JP" altLang="en-US" sz="1400" b="1" dirty="0">
                <a:solidFill>
                  <a:prstClr val="black"/>
                </a:solidFill>
                <a:latin typeface="メイリオ" panose="020B0604030504040204" pitchFamily="50" charset="-128"/>
                <a:ea typeface="メイリオ" panose="020B0604030504040204" pitchFamily="50" charset="-128"/>
              </a:rPr>
              <a:t>　・地域支援体制加算３　</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 </a:t>
            </a:r>
            <a:r>
              <a:rPr lang="en-US" altLang="ja-JP" sz="1400" b="1" u="sng" dirty="0">
                <a:solidFill>
                  <a:schemeClr val="accent5">
                    <a:lumMod val="75000"/>
                  </a:schemeClr>
                </a:solidFill>
                <a:latin typeface="メイリオ" panose="020B0604030504040204" pitchFamily="50" charset="-128"/>
                <a:ea typeface="メイリオ" panose="020B0604030504040204" pitchFamily="50" charset="-128"/>
              </a:rPr>
              <a:t>20</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点</a:t>
            </a:r>
            <a:r>
              <a:rPr lang="en-US" altLang="ja-JP" sz="1400" b="1" u="sng" baseline="30000" dirty="0">
                <a:solidFill>
                  <a:schemeClr val="accent5">
                    <a:lumMod val="75000"/>
                  </a:schemeClr>
                </a:solidFill>
                <a:latin typeface="メイリオ" panose="020B0604030504040204" pitchFamily="50" charset="-128"/>
                <a:ea typeface="メイリオ" panose="020B0604030504040204" pitchFamily="50" charset="-128"/>
              </a:rPr>
              <a:t>※</a:t>
            </a:r>
            <a:endParaRPr lang="en-US" altLang="ja-JP" sz="1400" b="1" dirty="0">
              <a:solidFill>
                <a:prstClr val="black"/>
              </a:solidFill>
              <a:latin typeface="メイリオ" panose="020B0604030504040204" pitchFamily="50" charset="-128"/>
              <a:ea typeface="メイリオ" panose="020B0604030504040204" pitchFamily="50" charset="-128"/>
            </a:endParaRPr>
          </a:p>
          <a:p>
            <a:pPr marL="182563" indent="-182563">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rPr>
              <a:t>　　・地域支援体制加算２　</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 </a:t>
            </a:r>
            <a:r>
              <a:rPr lang="en-US" altLang="ja-JP" sz="1400" b="1" u="sng" dirty="0">
                <a:solidFill>
                  <a:schemeClr val="accent5">
                    <a:lumMod val="75000"/>
                  </a:schemeClr>
                </a:solidFill>
                <a:latin typeface="メイリオ" panose="020B0604030504040204" pitchFamily="50" charset="-128"/>
                <a:ea typeface="メイリオ" panose="020B0604030504040204" pitchFamily="50" charset="-128"/>
              </a:rPr>
              <a:t>50</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点</a:t>
            </a:r>
            <a:r>
              <a:rPr lang="en-US" altLang="ja-JP" sz="1400" b="1" dirty="0">
                <a:solidFill>
                  <a:prstClr val="black"/>
                </a:solidFill>
                <a:latin typeface="メイリオ" panose="020B0604030504040204" pitchFamily="50" charset="-128"/>
                <a:ea typeface="メイリオ" panose="020B0604030504040204" pitchFamily="50" charset="-128"/>
              </a:rPr>
              <a:t>		</a:t>
            </a:r>
            <a:r>
              <a:rPr lang="ja-JP" altLang="en-US" sz="1400" b="1" dirty="0">
                <a:solidFill>
                  <a:prstClr val="black"/>
                </a:solidFill>
                <a:latin typeface="メイリオ" panose="020B0604030504040204" pitchFamily="50" charset="-128"/>
                <a:ea typeface="メイリオ" panose="020B0604030504040204" pitchFamily="50" charset="-128"/>
              </a:rPr>
              <a:t>　・地域支援体制加算４　</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 </a:t>
            </a:r>
            <a:r>
              <a:rPr lang="en-US" altLang="ja-JP" sz="1400" b="1" u="sng" dirty="0">
                <a:solidFill>
                  <a:schemeClr val="accent5">
                    <a:lumMod val="75000"/>
                  </a:schemeClr>
                </a:solidFill>
                <a:latin typeface="メイリオ" panose="020B0604030504040204" pitchFamily="50" charset="-128"/>
                <a:ea typeface="メイリオ" panose="020B0604030504040204" pitchFamily="50" charset="-128"/>
              </a:rPr>
              <a:t>42</a:t>
            </a:r>
            <a:r>
              <a:rPr lang="ja-JP" altLang="en-US" sz="1400" b="1" u="sng" dirty="0">
                <a:solidFill>
                  <a:schemeClr val="accent5">
                    <a:lumMod val="75000"/>
                  </a:schemeClr>
                </a:solidFill>
                <a:latin typeface="メイリオ" panose="020B0604030504040204" pitchFamily="50" charset="-128"/>
                <a:ea typeface="メイリオ" panose="020B0604030504040204" pitchFamily="50" charset="-128"/>
              </a:rPr>
              <a:t>点</a:t>
            </a:r>
            <a:r>
              <a:rPr lang="en-US" altLang="ja-JP" sz="1400" b="1" u="sng" baseline="30000" dirty="0">
                <a:solidFill>
                  <a:schemeClr val="accent5">
                    <a:lumMod val="75000"/>
                  </a:schemeClr>
                </a:solidFill>
                <a:latin typeface="メイリオ" panose="020B0604030504040204" pitchFamily="50" charset="-128"/>
                <a:ea typeface="メイリオ" panose="020B0604030504040204" pitchFamily="50" charset="-128"/>
              </a:rPr>
              <a:t>※</a:t>
            </a:r>
            <a:endParaRPr lang="en-US" altLang="ja-JP" sz="1400" b="1" baseline="30000" dirty="0">
              <a:solidFill>
                <a:prstClr val="black"/>
              </a:solidFill>
              <a:latin typeface="メイリオ" panose="020B0604030504040204" pitchFamily="50" charset="-128"/>
              <a:ea typeface="メイリオ" panose="020B0604030504040204" pitchFamily="50" charset="-128"/>
            </a:endParaRPr>
          </a:p>
          <a:p>
            <a:pPr marL="182563" lvl="0" indent="-182563">
              <a:lnSpc>
                <a:spcPts val="1500"/>
              </a:lnSpc>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lang="en-US" altLang="ja-JP" sz="1200" b="1" dirty="0">
                <a:solidFill>
                  <a:prstClr val="black"/>
                </a:solidFill>
                <a:latin typeface="メイリオ" panose="020B0604030504040204" pitchFamily="50" charset="-128"/>
                <a:ea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rPr>
              <a:t>特別調剤基本料を算定している場合は</a:t>
            </a:r>
            <a:r>
              <a:rPr lang="en-US" altLang="ja-JP" sz="1200" b="1" dirty="0">
                <a:solidFill>
                  <a:prstClr val="black"/>
                </a:solidFill>
                <a:latin typeface="メイリオ" panose="020B0604030504040204" pitchFamily="50" charset="-128"/>
                <a:ea typeface="メイリオ" panose="020B0604030504040204" pitchFamily="50" charset="-128"/>
              </a:rPr>
              <a:t>80/100</a:t>
            </a:r>
            <a:r>
              <a:rPr lang="ja-JP" altLang="en-US" sz="1200" b="1" dirty="0">
                <a:solidFill>
                  <a:prstClr val="black"/>
                </a:solidFill>
                <a:latin typeface="メイリオ" panose="020B0604030504040204" pitchFamily="50" charset="-128"/>
                <a:ea typeface="メイリオ" panose="020B0604030504040204" pitchFamily="50" charset="-128"/>
              </a:rPr>
              <a:t>に相当する点数</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182563" lvl="0" indent="-182563">
              <a:lnSpc>
                <a:spcPts val="1500"/>
              </a:lnSpc>
              <a:spcBef>
                <a:spcPts val="600"/>
              </a:spcBef>
              <a:defRPr/>
            </a:pPr>
            <a:r>
              <a:rPr lang="en-US" altLang="ja-JP" sz="1400" b="1" dirty="0">
                <a:solidFill>
                  <a:prstClr val="black"/>
                </a:solidFill>
                <a:latin typeface="メイリオ" panose="020B0604030504040204" pitchFamily="50" charset="-128"/>
                <a:ea typeface="メイリオ" panose="020B0604030504040204" pitchFamily="50" charset="-128"/>
              </a:rPr>
              <a:t>  </a:t>
            </a:r>
            <a:r>
              <a:rPr lang="ja-JP" altLang="en-US" sz="1400" b="1" dirty="0">
                <a:solidFill>
                  <a:prstClr val="black"/>
                </a:solidFill>
                <a:latin typeface="メイリオ" panose="020B0604030504040204" pitchFamily="50" charset="-128"/>
                <a:ea typeface="メイリオ" panose="020B0604030504040204" pitchFamily="50" charset="-128"/>
              </a:rPr>
              <a:t>［追加の施設基準］</a:t>
            </a:r>
            <a:r>
              <a:rPr lang="en-US" altLang="ja-JP" sz="1400" b="1" dirty="0">
                <a:solidFill>
                  <a:prstClr val="black"/>
                </a:solidFill>
                <a:latin typeface="メイリオ" panose="020B0604030504040204" pitchFamily="50" charset="-128"/>
                <a:ea typeface="メイリオ" panose="020B0604030504040204" pitchFamily="50" charset="-128"/>
              </a:rPr>
              <a:t>   </a:t>
            </a:r>
          </a:p>
          <a:p>
            <a:pPr marL="182563" lvl="0" indent="-182563">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rPr>
              <a:t>　（１）地域支援体制加算に係る届出を行っている保険薬局であること。</a:t>
            </a:r>
          </a:p>
          <a:p>
            <a:pPr marL="182563" lvl="0" indent="-182563">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rPr>
              <a:t>　（２）後発医薬品調剤体制加算に係る届出を行っている保険薬局であること。</a:t>
            </a:r>
            <a:endParaRPr lang="en-US" altLang="ja-JP" sz="1400" b="1" dirty="0">
              <a:solidFill>
                <a:prstClr val="black"/>
              </a:solidFill>
              <a:latin typeface="メイリオ" panose="020B0604030504040204" pitchFamily="50" charset="-128"/>
              <a:ea typeface="メイリオ" panose="020B0604030504040204" pitchFamily="50" charset="-128"/>
            </a:endParaRPr>
          </a:p>
          <a:p>
            <a:pPr marL="182563" lvl="0" indent="-182563">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rPr>
              <a:t>　（３）地域の保険医療機関・同一グループではない保険薬局に対する在庫状況の共有、医薬品融通など</a:t>
            </a:r>
            <a:endParaRPr lang="en-US" altLang="ja-JP" sz="1400" b="1" dirty="0">
              <a:solidFill>
                <a:prstClr val="black"/>
              </a:solidFill>
              <a:latin typeface="メイリオ" panose="020B0604030504040204" pitchFamily="50" charset="-128"/>
              <a:ea typeface="メイリオ" panose="020B0604030504040204" pitchFamily="50" charset="-128"/>
            </a:endParaRPr>
          </a:p>
          <a:p>
            <a:pPr marL="182563" lvl="0" indent="-182563">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rPr>
              <a:t>　　を行っていること。</a:t>
            </a:r>
          </a:p>
          <a:p>
            <a:pPr marL="182563" lvl="0" indent="-182563">
              <a:lnSpc>
                <a:spcPts val="1500"/>
              </a:lnSpc>
              <a:defRPr/>
            </a:pPr>
            <a:r>
              <a:rPr lang="ja-JP" altLang="en-US" sz="1400" b="1" dirty="0">
                <a:solidFill>
                  <a:prstClr val="black"/>
                </a:solidFill>
                <a:latin typeface="メイリオ" panose="020B0604030504040204" pitchFamily="50" charset="-128"/>
                <a:ea typeface="メイリオ" panose="020B0604030504040204" pitchFamily="50" charset="-128"/>
              </a:rPr>
              <a:t>　（４）（３）</a:t>
            </a:r>
            <a:r>
              <a:rPr lang="en-US" altLang="ja-JP" sz="1400" b="1" baseline="30000" dirty="0">
                <a:solidFill>
                  <a:prstClr val="black"/>
                </a:solidFill>
                <a:latin typeface="メイリオ" panose="020B0604030504040204" pitchFamily="50" charset="-128"/>
                <a:ea typeface="メイリオ" panose="020B0604030504040204" pitchFamily="50" charset="-128"/>
              </a:rPr>
              <a:t>※</a:t>
            </a:r>
            <a:r>
              <a:rPr lang="ja-JP" altLang="en-US" sz="1400" b="1" dirty="0">
                <a:solidFill>
                  <a:prstClr val="black"/>
                </a:solidFill>
                <a:latin typeface="メイリオ" panose="020B0604030504040204" pitchFamily="50" charset="-128"/>
                <a:ea typeface="メイリオ" panose="020B0604030504040204" pitchFamily="50" charset="-128"/>
              </a:rPr>
              <a:t>に係る取組を実施していることについて当該薬局の見やすい場所に掲示していること。</a:t>
            </a:r>
            <a:endParaRPr lang="en-US" altLang="ja-JP" sz="1400" b="1" dirty="0">
              <a:solidFill>
                <a:prstClr val="black"/>
              </a:solidFill>
              <a:latin typeface="メイリオ" panose="020B0604030504040204" pitchFamily="50" charset="-128"/>
              <a:ea typeface="メイリオ" panose="020B0604030504040204" pitchFamily="50" charset="-128"/>
            </a:endParaRPr>
          </a:p>
          <a:p>
            <a:pPr marL="896938" lvl="0" indent="-182563">
              <a:lnSpc>
                <a:spcPts val="1500"/>
              </a:lnSpc>
              <a:spcBef>
                <a:spcPts val="600"/>
              </a:spcBef>
              <a:defRPr/>
            </a:pPr>
            <a:r>
              <a:rPr lang="en-US" altLang="ja-JP" sz="1200" b="1" dirty="0">
                <a:solidFill>
                  <a:prstClr val="black"/>
                </a:solidFill>
                <a:latin typeface="メイリオ" panose="020B0604030504040204" pitchFamily="50" charset="-128"/>
                <a:ea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rPr>
              <a:t>取組の例</a:t>
            </a:r>
            <a:endParaRPr lang="en-US" altLang="ja-JP" sz="1200" b="1" dirty="0">
              <a:solidFill>
                <a:prstClr val="black"/>
              </a:solidFill>
              <a:latin typeface="メイリオ" panose="020B0604030504040204" pitchFamily="50" charset="-128"/>
              <a:ea typeface="メイリオ" panose="020B0604030504040204" pitchFamily="50" charset="-128"/>
            </a:endParaRPr>
          </a:p>
          <a:p>
            <a:pPr marL="896938" lvl="0" indent="-182563">
              <a:lnSpc>
                <a:spcPts val="1500"/>
              </a:lnSpc>
              <a:defRPr/>
            </a:pPr>
            <a:r>
              <a:rPr lang="ja-JP" altLang="en-US" sz="1200" b="1" dirty="0">
                <a:solidFill>
                  <a:prstClr val="black"/>
                </a:solidFill>
                <a:latin typeface="メイリオ" panose="020B0604030504040204" pitchFamily="50" charset="-128"/>
                <a:ea typeface="メイリオ" panose="020B0604030504040204" pitchFamily="50" charset="-128"/>
              </a:rPr>
              <a:t>　・地域の薬局間での医薬品備蓄状況の共有と医薬品の融通</a:t>
            </a:r>
            <a:endParaRPr lang="en-US" altLang="ja-JP" sz="1200" b="1" dirty="0">
              <a:solidFill>
                <a:prstClr val="black"/>
              </a:solidFill>
              <a:latin typeface="メイリオ" panose="020B0604030504040204" pitchFamily="50" charset="-128"/>
              <a:ea typeface="メイリオ" panose="020B0604030504040204" pitchFamily="50" charset="-128"/>
            </a:endParaRPr>
          </a:p>
          <a:p>
            <a:pPr marL="896938" lvl="0" indent="-182563">
              <a:lnSpc>
                <a:spcPts val="1500"/>
              </a:lnSpc>
              <a:defRPr/>
            </a:pPr>
            <a:r>
              <a:rPr lang="ja-JP" altLang="en-US" sz="1200" b="1" dirty="0">
                <a:solidFill>
                  <a:prstClr val="black"/>
                </a:solidFill>
                <a:latin typeface="メイリオ" panose="020B0604030504040204" pitchFamily="50" charset="-128"/>
                <a:ea typeface="メイリオ" panose="020B0604030504040204" pitchFamily="50" charset="-128"/>
              </a:rPr>
              <a:t>　・医療機関への情報提供（医薬品供給の状況、自局の在庫状況）、処方内容の調整</a:t>
            </a:r>
            <a:endParaRPr lang="en-US" altLang="ja-JP" sz="1200" b="1" dirty="0">
              <a:solidFill>
                <a:prstClr val="black"/>
              </a:solidFill>
              <a:latin typeface="メイリオ" panose="020B0604030504040204" pitchFamily="50" charset="-128"/>
              <a:ea typeface="メイリオ" panose="020B0604030504040204" pitchFamily="50" charset="-128"/>
            </a:endParaRPr>
          </a:p>
          <a:p>
            <a:pPr marL="896938" lvl="0" indent="-182563">
              <a:lnSpc>
                <a:spcPts val="1500"/>
              </a:lnSpc>
              <a:defRPr/>
            </a:pPr>
            <a:r>
              <a:rPr lang="ja-JP" altLang="en-US" sz="1200" b="1" dirty="0">
                <a:solidFill>
                  <a:prstClr val="black"/>
                </a:solidFill>
                <a:latin typeface="メイリオ" panose="020B0604030504040204" pitchFamily="50" charset="-128"/>
                <a:ea typeface="メイリオ" panose="020B0604030504040204" pitchFamily="50" charset="-128"/>
              </a:rPr>
              <a:t>　・医薬品の供給情報等に関する行政機関（都道府県、保健所等）との連携</a:t>
            </a:r>
            <a:endParaRPr lang="en-US" altLang="ja-JP" sz="1200" b="1" dirty="0">
              <a:solidFill>
                <a:prstClr val="black"/>
              </a:solidFill>
              <a:latin typeface="メイリオ" panose="020B0604030504040204" pitchFamily="50" charset="-128"/>
              <a:ea typeface="メイリオ" panose="020B0604030504040204" pitchFamily="50" charset="-128"/>
            </a:endParaRPr>
          </a:p>
          <a:p>
            <a:pPr marL="896938" lvl="0" indent="-182563">
              <a:lnSpc>
                <a:spcPts val="1500"/>
              </a:lnSpc>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896938" lvl="0" indent="-182563">
              <a:lnSpc>
                <a:spcPts val="1500"/>
              </a:lnSpc>
              <a:defRPr/>
            </a:pPr>
            <a:endParaRPr lang="en-US" altLang="ja-JP" sz="1200" dirty="0">
              <a:solidFill>
                <a:prstClr val="black"/>
              </a:solidFill>
              <a:latin typeface="メイリオ" panose="020B0604030504040204" pitchFamily="50" charset="-128"/>
              <a:ea typeface="メイリオ" panose="020B0604030504040204" pitchFamily="50" charset="-128"/>
            </a:endParaRPr>
          </a:p>
          <a:p>
            <a:pPr marL="896938" lvl="0" indent="-182563">
              <a:lnSpc>
                <a:spcPts val="1500"/>
              </a:lnSpc>
              <a:defRPr/>
            </a:pPr>
            <a:endParaRPr lang="en-US" altLang="ja-JP" sz="1200" dirty="0">
              <a:solidFill>
                <a:prstClr val="black"/>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98271" y="583495"/>
            <a:ext cx="3113331" cy="386128"/>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④地域支援体制加算</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 name="テキスト ボックス 1"/>
          <p:cNvSpPr txBox="1"/>
          <p:nvPr/>
        </p:nvSpPr>
        <p:spPr>
          <a:xfrm>
            <a:off x="3693119" y="6081009"/>
            <a:ext cx="5607510" cy="669414"/>
          </a:xfrm>
          <a:prstGeom prst="rect">
            <a:avLst/>
          </a:prstGeom>
          <a:noFill/>
          <a:ln>
            <a:solidFill>
              <a:schemeClr val="tx1"/>
            </a:solidFill>
            <a:prstDash val="dash"/>
          </a:ln>
        </p:spPr>
        <p:txBody>
          <a:bodyPr wrap="square" rtlCol="0">
            <a:spAutoFit/>
          </a:bodyPr>
          <a:lstStyle/>
          <a:p>
            <a:pPr marL="3175" lvl="0" indent="-3175">
              <a:lnSpc>
                <a:spcPts val="1500"/>
              </a:lnSpc>
              <a:defRPr/>
            </a:pPr>
            <a:r>
              <a:rPr lang="en-US" altLang="ja-JP" sz="1050" dirty="0">
                <a:solidFill>
                  <a:prstClr val="black"/>
                </a:solidFill>
                <a:latin typeface="メイリオ" panose="020B0604030504040204" pitchFamily="50" charset="-128"/>
                <a:ea typeface="メイリオ" panose="020B0604030504040204" pitchFamily="50" charset="-128"/>
              </a:rPr>
              <a:t>     </a:t>
            </a:r>
            <a:r>
              <a:rPr lang="ja-JP" altLang="en-US" sz="1050" dirty="0">
                <a:solidFill>
                  <a:prstClr val="black"/>
                </a:solidFill>
                <a:latin typeface="メイリオ" panose="020B0604030504040204" pitchFamily="50" charset="-128"/>
                <a:ea typeface="メイリオ" panose="020B0604030504040204" pitchFamily="50" charset="-128"/>
              </a:rPr>
              <a:t>（参考）後発医薬品調剤体制加算１（後発医薬品の調剤数量割合</a:t>
            </a:r>
            <a:r>
              <a:rPr lang="en-US" altLang="ja-JP" sz="1050" dirty="0">
                <a:solidFill>
                  <a:prstClr val="black"/>
                </a:solidFill>
                <a:latin typeface="メイリオ" panose="020B0604030504040204" pitchFamily="50" charset="-128"/>
                <a:ea typeface="メイリオ" panose="020B0604030504040204" pitchFamily="50" charset="-128"/>
              </a:rPr>
              <a:t>80</a:t>
            </a:r>
            <a:r>
              <a:rPr lang="ja-JP" altLang="en-US" sz="1050" dirty="0">
                <a:solidFill>
                  <a:prstClr val="black"/>
                </a:solidFill>
                <a:latin typeface="メイリオ" panose="020B0604030504040204" pitchFamily="50" charset="-128"/>
                <a:ea typeface="メイリオ" panose="020B0604030504040204" pitchFamily="50" charset="-128"/>
              </a:rPr>
              <a:t>％以上）　</a:t>
            </a:r>
            <a:r>
              <a:rPr lang="en-US" altLang="ja-JP" sz="1050" dirty="0">
                <a:solidFill>
                  <a:prstClr val="black"/>
                </a:solidFill>
                <a:latin typeface="メイリオ" panose="020B0604030504040204" pitchFamily="50" charset="-128"/>
                <a:ea typeface="メイリオ" panose="020B0604030504040204" pitchFamily="50" charset="-128"/>
              </a:rPr>
              <a:t>21</a:t>
            </a:r>
            <a:r>
              <a:rPr lang="ja-JP" altLang="en-US" sz="1050" dirty="0">
                <a:solidFill>
                  <a:prstClr val="black"/>
                </a:solidFill>
                <a:latin typeface="メイリオ" panose="020B0604030504040204" pitchFamily="50" charset="-128"/>
                <a:ea typeface="メイリオ" panose="020B0604030504040204" pitchFamily="50" charset="-128"/>
              </a:rPr>
              <a:t>点</a:t>
            </a:r>
            <a:endParaRPr lang="en-US" altLang="ja-JP" sz="1050" dirty="0">
              <a:solidFill>
                <a:prstClr val="black"/>
              </a:solidFill>
              <a:latin typeface="メイリオ" panose="020B0604030504040204" pitchFamily="50" charset="-128"/>
              <a:ea typeface="メイリオ" panose="020B0604030504040204" pitchFamily="50" charset="-128"/>
            </a:endParaRPr>
          </a:p>
          <a:p>
            <a:pPr marL="3175" lvl="0" indent="-3175">
              <a:lnSpc>
                <a:spcPts val="1500"/>
              </a:lnSpc>
              <a:defRPr/>
            </a:pPr>
            <a:r>
              <a:rPr lang="en-US" altLang="ja-JP" sz="1050" dirty="0">
                <a:solidFill>
                  <a:prstClr val="black"/>
                </a:solidFill>
                <a:latin typeface="メイリオ" panose="020B0604030504040204" pitchFamily="50" charset="-128"/>
                <a:ea typeface="メイリオ" panose="020B0604030504040204" pitchFamily="50" charset="-128"/>
              </a:rPr>
              <a:t>     </a:t>
            </a:r>
            <a:r>
              <a:rPr lang="ja-JP" altLang="en-US" sz="1050" dirty="0">
                <a:solidFill>
                  <a:prstClr val="black"/>
                </a:solidFill>
                <a:latin typeface="メイリオ" panose="020B0604030504040204" pitchFamily="50" charset="-128"/>
                <a:ea typeface="メイリオ" panose="020B0604030504040204" pitchFamily="50" charset="-128"/>
              </a:rPr>
              <a:t>　　　　後発医薬品調剤体制加算２（後発医薬品の調剤数量割合</a:t>
            </a:r>
            <a:r>
              <a:rPr lang="en-US" altLang="ja-JP" sz="1050" dirty="0">
                <a:solidFill>
                  <a:prstClr val="black"/>
                </a:solidFill>
                <a:latin typeface="メイリオ" panose="020B0604030504040204" pitchFamily="50" charset="-128"/>
                <a:ea typeface="メイリオ" panose="020B0604030504040204" pitchFamily="50" charset="-128"/>
              </a:rPr>
              <a:t>85</a:t>
            </a:r>
            <a:r>
              <a:rPr lang="ja-JP" altLang="en-US" sz="1050" dirty="0">
                <a:solidFill>
                  <a:prstClr val="black"/>
                </a:solidFill>
                <a:latin typeface="メイリオ" panose="020B0604030504040204" pitchFamily="50" charset="-128"/>
                <a:ea typeface="メイリオ" panose="020B0604030504040204" pitchFamily="50" charset="-128"/>
              </a:rPr>
              <a:t>％以上）　</a:t>
            </a:r>
            <a:r>
              <a:rPr lang="en-US" altLang="ja-JP" sz="1050" dirty="0">
                <a:solidFill>
                  <a:prstClr val="black"/>
                </a:solidFill>
                <a:latin typeface="メイリオ" panose="020B0604030504040204" pitchFamily="50" charset="-128"/>
                <a:ea typeface="メイリオ" panose="020B0604030504040204" pitchFamily="50" charset="-128"/>
              </a:rPr>
              <a:t>28</a:t>
            </a:r>
            <a:r>
              <a:rPr lang="ja-JP" altLang="en-US" sz="1050" dirty="0">
                <a:solidFill>
                  <a:prstClr val="black"/>
                </a:solidFill>
                <a:latin typeface="メイリオ" panose="020B0604030504040204" pitchFamily="50" charset="-128"/>
                <a:ea typeface="メイリオ" panose="020B0604030504040204" pitchFamily="50" charset="-128"/>
              </a:rPr>
              <a:t>点</a:t>
            </a:r>
            <a:endParaRPr lang="en-US" altLang="ja-JP" sz="1050" dirty="0">
              <a:solidFill>
                <a:prstClr val="black"/>
              </a:solidFill>
              <a:latin typeface="メイリオ" panose="020B0604030504040204" pitchFamily="50" charset="-128"/>
              <a:ea typeface="メイリオ" panose="020B0604030504040204" pitchFamily="50" charset="-128"/>
            </a:endParaRPr>
          </a:p>
          <a:p>
            <a:pPr marL="3175" lvl="0" indent="-3175">
              <a:lnSpc>
                <a:spcPts val="1500"/>
              </a:lnSpc>
              <a:defRPr/>
            </a:pPr>
            <a:r>
              <a:rPr lang="en-US" altLang="ja-JP" sz="1050" dirty="0">
                <a:solidFill>
                  <a:prstClr val="black"/>
                </a:solidFill>
                <a:latin typeface="メイリオ" panose="020B0604030504040204" pitchFamily="50" charset="-128"/>
                <a:ea typeface="メイリオ" panose="020B0604030504040204" pitchFamily="50" charset="-128"/>
              </a:rPr>
              <a:t>     </a:t>
            </a:r>
            <a:r>
              <a:rPr lang="ja-JP" altLang="en-US" sz="1050" dirty="0">
                <a:solidFill>
                  <a:prstClr val="black"/>
                </a:solidFill>
                <a:latin typeface="メイリオ" panose="020B0604030504040204" pitchFamily="50" charset="-128"/>
                <a:ea typeface="メイリオ" panose="020B0604030504040204" pitchFamily="50" charset="-128"/>
              </a:rPr>
              <a:t>　　　　後発医薬品調剤体制加算３（後発医薬品の調剤数量割合</a:t>
            </a:r>
            <a:r>
              <a:rPr lang="en-US" altLang="ja-JP" sz="1050" dirty="0">
                <a:solidFill>
                  <a:prstClr val="black"/>
                </a:solidFill>
                <a:latin typeface="メイリオ" panose="020B0604030504040204" pitchFamily="50" charset="-128"/>
                <a:ea typeface="メイリオ" panose="020B0604030504040204" pitchFamily="50" charset="-128"/>
              </a:rPr>
              <a:t>90</a:t>
            </a:r>
            <a:r>
              <a:rPr lang="ja-JP" altLang="en-US" sz="1050" dirty="0">
                <a:solidFill>
                  <a:prstClr val="black"/>
                </a:solidFill>
                <a:latin typeface="メイリオ" panose="020B0604030504040204" pitchFamily="50" charset="-128"/>
                <a:ea typeface="メイリオ" panose="020B0604030504040204" pitchFamily="50" charset="-128"/>
              </a:rPr>
              <a:t>％以上）　</a:t>
            </a:r>
            <a:r>
              <a:rPr lang="en-US" altLang="ja-JP" sz="1050" dirty="0">
                <a:solidFill>
                  <a:prstClr val="black"/>
                </a:solidFill>
                <a:latin typeface="メイリオ" panose="020B0604030504040204" pitchFamily="50" charset="-128"/>
                <a:ea typeface="メイリオ" panose="020B0604030504040204" pitchFamily="50" charset="-128"/>
              </a:rPr>
              <a:t>30</a:t>
            </a:r>
            <a:r>
              <a:rPr lang="ja-JP" altLang="en-US" sz="1050" dirty="0">
                <a:solidFill>
                  <a:prstClr val="black"/>
                </a:solidFill>
                <a:latin typeface="メイリオ" panose="020B0604030504040204" pitchFamily="50" charset="-128"/>
                <a:ea typeface="メイリオ" panose="020B0604030504040204" pitchFamily="50" charset="-128"/>
              </a:rPr>
              <a:t>点</a:t>
            </a:r>
            <a:endParaRPr lang="en-US" altLang="ja-JP" sz="1050" dirty="0">
              <a:solidFill>
                <a:prstClr val="black"/>
              </a:solidFill>
              <a:latin typeface="メイリオ" panose="020B0604030504040204" pitchFamily="50" charset="-128"/>
              <a:ea typeface="メイリオ" panose="020B0604030504040204" pitchFamily="50" charset="-128"/>
            </a:endParaRPr>
          </a:p>
        </p:txBody>
      </p:sp>
      <p:sp>
        <p:nvSpPr>
          <p:cNvPr id="3" name="正方形/長方形 2"/>
          <p:cNvSpPr/>
          <p:nvPr/>
        </p:nvSpPr>
        <p:spPr>
          <a:xfrm>
            <a:off x="206188" y="3944473"/>
            <a:ext cx="9479923" cy="2079812"/>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lnSpc>
                <a:spcPts val="1400"/>
              </a:lnSpc>
            </a:pPr>
            <a:endParaRPr kumimoji="1" lang="ja-JP" altLang="en-US" sz="1200" dirty="0">
              <a:solidFill>
                <a:prstClr val="black"/>
              </a:solidFill>
              <a:latin typeface="メイリオ" panose="020B0604030504040204" pitchFamily="50" charset="-128"/>
              <a:ea typeface="メイリオ" panose="020B0604030504040204" pitchFamily="50" charset="-128"/>
            </a:endParaRPr>
          </a:p>
        </p:txBody>
      </p:sp>
      <p:sp>
        <p:nvSpPr>
          <p:cNvPr id="9" name="タイトル 3"/>
          <p:cNvSpPr txBox="1">
            <a:spLocks/>
          </p:cNvSpPr>
          <p:nvPr/>
        </p:nvSpPr>
        <p:spPr>
          <a:xfrm>
            <a:off x="0" y="11774"/>
            <a:ext cx="9906000" cy="468000"/>
          </a:xfrm>
          <a:prstGeom prst="rect">
            <a:avLst/>
          </a:prstGeom>
          <a:solidFill>
            <a:schemeClr val="accent2">
              <a:lumMod val="20000"/>
              <a:lumOff val="80000"/>
            </a:schemeClr>
          </a:solidFill>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lvl="0">
              <a:defRPr/>
            </a:pPr>
            <a:r>
              <a:rPr lang="ja-JP" altLang="en-US" sz="2000" dirty="0">
                <a:solidFill>
                  <a:prstClr val="black"/>
                </a:solidFill>
                <a:latin typeface="メイリオ" panose="020B0604030504040204" pitchFamily="50" charset="-128"/>
                <a:ea typeface="メイリオ" panose="020B0604030504040204" pitchFamily="50" charset="-128"/>
              </a:rPr>
              <a:t>医薬品の安定供給問題を踏まえた診療報酬上の特例措置（④）</a:t>
            </a:r>
            <a:endPar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cxnSp>
        <p:nvCxnSpPr>
          <p:cNvPr id="11" name="直線コネクタ 10"/>
          <p:cNvCxnSpPr/>
          <p:nvPr/>
        </p:nvCxnSpPr>
        <p:spPr>
          <a:xfrm>
            <a:off x="0" y="404664"/>
            <a:ext cx="9906000" cy="0"/>
          </a:xfrm>
          <a:prstGeom prst="line">
            <a:avLst/>
          </a:prstGeom>
          <a:ln w="57150">
            <a:solidFill>
              <a:schemeClr val="accent2"/>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49839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ts val="1400"/>
          </a:lnSpc>
          <a:defRPr sz="1200" dirty="0" smtClean="0">
            <a:solidFill>
              <a:prstClr val="black"/>
            </a:solidFill>
            <a:latin typeface="メイリオ" panose="020B0604030504040204" pitchFamily="50" charset="-128"/>
            <a:ea typeface="メイリオ" panose="020B0604030504040204" pitchFamily="50" charset="-128"/>
          </a:defRPr>
        </a:defPPr>
      </a:lstStyle>
      <a:style>
        <a:lnRef idx="2">
          <a:schemeClr val="accent2"/>
        </a:lnRef>
        <a:fillRef idx="1">
          <a:schemeClr val="lt1"/>
        </a:fillRef>
        <a:effectRef idx="0">
          <a:schemeClr val="accent2"/>
        </a:effectRef>
        <a:fontRef idx="minor">
          <a:schemeClr val="dk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2279</TotalTime>
  <Words>2347</Words>
  <PresentationFormat>A4 210 x 297 mm</PresentationFormat>
  <Paragraphs>156</Paragraphs>
  <Slides>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メイリオ</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2022-12-22T13:49:16Z</cp:lastPrinted>
  <dcterms:created xsi:type="dcterms:W3CDTF">2021-08-12T06:21:03Z</dcterms:created>
  <dcterms:modified xsi:type="dcterms:W3CDTF">2023-01-30T02:42:59Z</dcterms:modified>
</cp:coreProperties>
</file>