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 id="2147483762" r:id="rId2"/>
  </p:sldMasterIdLst>
  <p:notesMasterIdLst>
    <p:notesMasterId r:id="rId5"/>
  </p:notesMasterIdLst>
  <p:sldIdLst>
    <p:sldId id="317" r:id="rId3"/>
    <p:sldId id="341"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91" autoAdjust="0"/>
  </p:normalViewPr>
  <p:slideViewPr>
    <p:cSldViewPr snapToGrid="0">
      <p:cViewPr varScale="1">
        <p:scale>
          <a:sx n="106" d="100"/>
          <a:sy n="106" d="100"/>
        </p:scale>
        <p:origin x="14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43D5823-FF0A-42AF-94D3-BFE813F2C870}" type="datetimeFigureOut">
              <a:rPr kumimoji="1" lang="ja-JP" altLang="en-US" smtClean="0"/>
              <a:t>2023/1/30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79C5F7C-2817-465C-AEEF-AAF9E192AB60}" type="slidenum">
              <a:rPr kumimoji="1" lang="ja-JP" altLang="en-US" smtClean="0"/>
              <a:t>‹#›</a:t>
            </a:fld>
            <a:endParaRPr kumimoji="1" lang="ja-JP" altLang="en-US"/>
          </a:p>
        </p:txBody>
      </p:sp>
    </p:spTree>
    <p:extLst>
      <p:ext uri="{BB962C8B-B14F-4D97-AF65-F5344CB8AC3E}">
        <p14:creationId xmlns:p14="http://schemas.microsoft.com/office/powerpoint/2010/main" val="29337711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54885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96827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07444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tIns="108000"/>
          <a:lstStyle/>
          <a:p>
            <a:r>
              <a:rPr kumimoji="1" lang="ja-JP" altLang="en-US" dirty="0"/>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dirty="0"/>
              <a:t>マスター サブタイトルの書式設定</a:t>
            </a:r>
          </a:p>
        </p:txBody>
      </p:sp>
    </p:spTree>
    <p:extLst>
      <p:ext uri="{BB962C8B-B14F-4D97-AF65-F5344CB8AC3E}">
        <p14:creationId xmlns:p14="http://schemas.microsoft.com/office/powerpoint/2010/main" val="4077055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906000" cy="458482"/>
          </a:xfrm>
          <a:solidFill>
            <a:srgbClr val="FFCE9E"/>
          </a:solidFill>
        </p:spPr>
        <p:txBody>
          <a:bodyPr lIns="72000" tIns="108000" rIns="72000" bIns="36000">
            <a:noAutofit/>
          </a:bodyPr>
          <a:lstStyle>
            <a:lvl1pPr>
              <a:defRPr sz="2400">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1344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6328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906000" cy="458482"/>
          </a:xfrm>
          <a:solidFill>
            <a:srgbClr val="FFCE9E"/>
          </a:solidFill>
        </p:spPr>
        <p:txBody>
          <a:bodyPr lIns="72000" tIns="108000" rIns="72000" bIns="36000">
            <a:noAutofit/>
          </a:bodyPr>
          <a:lstStyle>
            <a:lvl1pPr>
              <a:defRPr sz="2400">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68168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906000" cy="458482"/>
          </a:xfrm>
          <a:solidFill>
            <a:srgbClr val="FFCE9E"/>
          </a:solidFill>
        </p:spPr>
        <p:txBody>
          <a:bodyPr lIns="72000" tIns="108000" rIns="72000" bIns="36000">
            <a:noAutofit/>
          </a:bodyPr>
          <a:lstStyle>
            <a:lvl1pPr>
              <a:defRPr sz="2400">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548378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906000" cy="458482"/>
          </a:xfrm>
          <a:solidFill>
            <a:srgbClr val="FFCE9E"/>
          </a:solidFill>
        </p:spPr>
        <p:txBody>
          <a:bodyPr lIns="72000" tIns="108000" rIns="72000" bIns="36000">
            <a:noAutofit/>
          </a:bodyPr>
          <a:lstStyle>
            <a:lvl1pPr>
              <a:defRPr sz="2400">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5784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16050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3788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4581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619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3124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658740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29043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73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7372D545-8467-428C-B4B7-668AFE11EB3F}" type="datetimeFigureOut">
              <a:rPr kumimoji="1" lang="ja-JP" altLang="en-US" smtClean="0"/>
              <a:t>2023/1/30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2070013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906000" cy="788352"/>
          </a:xfrm>
          <a:prstGeom prst="rect">
            <a:avLst/>
          </a:prstGeom>
        </p:spPr>
        <p:txBody>
          <a:bodyPr vert="horz" lIns="72000" tIns="108000" rIns="72000" bIns="3600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84421098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Lst>
  <p:txStyles>
    <p:titleStyle>
      <a:lvl1pPr algn="ctr" defTabSz="990570" rtl="0" eaLnBrk="1" latinLnBrk="0" hangingPunct="1">
        <a:spcBef>
          <a:spcPct val="0"/>
        </a:spcBef>
        <a:buNone/>
        <a:defRPr kumimoji="1" sz="3600"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2800"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2400"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0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3"/>
          <p:cNvSpPr txBox="1">
            <a:spLocks/>
          </p:cNvSpPr>
          <p:nvPr/>
        </p:nvSpPr>
        <p:spPr>
          <a:xfrm>
            <a:off x="0" y="11774"/>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医療</a:t>
            </a:r>
            <a:r>
              <a:rPr lang="en-US" altLang="ja-JP" sz="2000" dirty="0">
                <a:solidFill>
                  <a:prstClr val="black"/>
                </a:solidFill>
                <a:latin typeface="メイリオ" panose="020B0604030504040204" pitchFamily="50" charset="-128"/>
                <a:ea typeface="メイリオ" panose="020B0604030504040204" pitchFamily="50" charset="-128"/>
              </a:rPr>
              <a:t>DX</a:t>
            </a:r>
            <a:r>
              <a:rPr lang="ja-JP" altLang="en-US" sz="2000" dirty="0">
                <a:solidFill>
                  <a:prstClr val="black"/>
                </a:solidFill>
                <a:latin typeface="メイリオ" panose="020B0604030504040204" pitchFamily="50" charset="-128"/>
                <a:ea typeface="メイリオ" panose="020B0604030504040204" pitchFamily="50" charset="-128"/>
              </a:rPr>
              <a:t>の推進のためのオンライン資格確認の導入・普及に関する加算の特例措置</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7" name="正方形/長方形 6"/>
          <p:cNvSpPr/>
          <p:nvPr/>
        </p:nvSpPr>
        <p:spPr>
          <a:xfrm>
            <a:off x="0" y="1819352"/>
            <a:ext cx="9757661" cy="483453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marR="0" lvl="0" indent="-179388" algn="l"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（１）初診時・調剤時の加算の特例　</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914400" rtl="0" eaLnBrk="1" fontAlgn="auto" latinLnBrk="0" hangingPunct="1">
              <a:lnSpc>
                <a:spcPts val="14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施設基準を満たす保険医療機関</a:t>
            </a:r>
            <a:r>
              <a:rPr kumimoji="1" lang="ja-JP" altLang="en-US" sz="1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・保険薬局において、初診又は調剤を行った場合における評価の特例</a:t>
            </a:r>
            <a:endParaRPr kumimoji="1" lang="en-US" altLang="ja-JP" sz="1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・初診料</a:t>
            </a:r>
            <a:r>
              <a:rPr kumimoji="1" lang="ja-JP" altLang="en-US" sz="1400" i="0"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（医科・歯科）</a:t>
            </a:r>
            <a:endParaRPr kumimoji="1" lang="en-US" altLang="ja-JP" sz="1400" i="0"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lvl="0">
              <a:lnSpc>
                <a:spcPts val="1400"/>
              </a:lnSpc>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医療情報・システム基盤整備体制充</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実加算１</a:t>
            </a:r>
            <a:r>
              <a:rPr lang="ja-JP" altLang="en-US" sz="1100" dirty="0">
                <a:solidFill>
                  <a:schemeClr val="tx1"/>
                </a:solidFill>
                <a:latin typeface="メイリオ" panose="020B0604030504040204" pitchFamily="50" charset="-128"/>
                <a:ea typeface="メイリオ" panose="020B0604030504040204" pitchFamily="50" charset="-128"/>
              </a:rPr>
              <a:t>（マイナンバーカードの利用なし</a:t>
            </a:r>
            <a:r>
              <a:rPr kumimoji="1" lang="ja-JP" altLang="en-US" sz="11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４点　→　</a:t>
            </a:r>
            <a:r>
              <a:rPr kumimoji="1" lang="ja-JP" altLang="en-US"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６点</a:t>
            </a:r>
            <a:endParaRPr kumimoji="1" lang="en-US" altLang="ja-JP"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・調剤管理料（調剤）</a:t>
            </a:r>
            <a:endParaRPr kumimoji="1" lang="en-US" altLang="ja-JP" sz="14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lvl="0">
              <a:lnSpc>
                <a:spcPts val="1400"/>
              </a:lnSpc>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医療情報・システム基盤整備体制充実加算１</a:t>
            </a:r>
            <a:r>
              <a:rPr kumimoji="1" lang="ja-JP" altLang="en-US" sz="11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マイナンバーカードの利用</a:t>
            </a:r>
            <a:r>
              <a:rPr kumimoji="1" lang="ja-JP" altLang="en-US" sz="11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なし）　</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３点</a:t>
            </a:r>
            <a:r>
              <a:rPr lang="ja-JP" altLang="en-US" sz="1100" dirty="0">
                <a:solidFill>
                  <a:schemeClr val="tx1"/>
                </a:solidFill>
                <a:latin typeface="メイリオ" panose="020B0604030504040204" pitchFamily="50" charset="-128"/>
                <a:ea typeface="メイリオ" panose="020B0604030504040204" pitchFamily="50" charset="-128"/>
              </a:rPr>
              <a:t>（６月に１回）</a:t>
            </a:r>
            <a:r>
              <a:rPr kumimoji="1" lang="ja-JP" altLang="en-US" sz="11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　</a:t>
            </a:r>
            <a:r>
              <a:rPr kumimoji="1" lang="ja-JP" altLang="en-US"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４点</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（２）再診時の加算の特例</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914400" rtl="0" eaLnBrk="1" fontAlgn="auto" latinLnBrk="0" hangingPunct="1">
              <a:lnSpc>
                <a:spcPts val="14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施設基準を満たす保険医療機関を受診した患者に対し、再診を行った場合における評価を設ける</a:t>
            </a:r>
            <a:endPar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4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・再診料</a:t>
            </a:r>
            <a:endParaRPr kumimoji="1" lang="en-US" altLang="ja-JP" sz="140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lvl="0">
              <a:lnSpc>
                <a:spcPts val="1400"/>
              </a:lnSpc>
              <a:defRPr/>
            </a:pPr>
            <a:r>
              <a:rPr kumimoji="1" lang="ja-JP" altLang="en-US" sz="1400" b="1" i="0"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（新）　医療情報・システム基盤整備体制充実加算３</a:t>
            </a:r>
            <a:r>
              <a:rPr kumimoji="1" lang="ja-JP" altLang="en-US" sz="1200" i="0"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lang="ja-JP" altLang="en-US" sz="1200" dirty="0">
                <a:solidFill>
                  <a:schemeClr val="tx1"/>
                </a:solidFill>
                <a:latin typeface="メイリオ" panose="020B0604030504040204" pitchFamily="50" charset="-128"/>
                <a:ea typeface="メイリオ" panose="020B0604030504040204" pitchFamily="50" charset="-128"/>
              </a:rPr>
              <a:t>マイナンバーカードの利用</a:t>
            </a:r>
            <a:r>
              <a:rPr kumimoji="1" lang="ja-JP" altLang="en-US" sz="1200" i="0"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なし）</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２点</a:t>
            </a:r>
            <a:r>
              <a:rPr kumimoji="1" lang="ja-JP" altLang="en-US" sz="11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（１月に１回）</a:t>
            </a:r>
            <a:r>
              <a:rPr kumimoji="1" lang="ja-JP" altLang="en-US"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endParaRPr kumimoji="1" lang="en-US" altLang="ja-JP" sz="1400" b="1"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914400" rtl="0" eaLnBrk="1" fontAlgn="auto" latinLnBrk="0" hangingPunct="1">
              <a:lnSpc>
                <a:spcPts val="14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（３）加算要件の特例（オンライン請求の要件）</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8775" lvl="0" indent="-358775">
              <a:lnSpc>
                <a:spcPts val="1400"/>
              </a:lnSpc>
              <a:defRPr/>
            </a:pPr>
            <a:r>
              <a:rPr lang="ja-JP" altLang="en-US" sz="1400" dirty="0">
                <a:solidFill>
                  <a:prstClr val="black"/>
                </a:solidFill>
                <a:latin typeface="メイリオ" panose="020B0604030504040204" pitchFamily="50" charset="-128"/>
                <a:ea typeface="メイリオ" panose="020B0604030504040204" pitchFamily="50" charset="-128"/>
              </a:rPr>
              <a:t>　　　</a:t>
            </a:r>
            <a:r>
              <a:rPr lang="ja-JP" altLang="en-US" sz="1300" dirty="0">
                <a:solidFill>
                  <a:prstClr val="black"/>
                </a:solidFill>
                <a:latin typeface="メイリオ" panose="020B0604030504040204" pitchFamily="50" charset="-128"/>
                <a:ea typeface="メイリオ" panose="020B0604030504040204" pitchFamily="50" charset="-128"/>
              </a:rPr>
              <a:t>現行の加算は、オンライン請求を行っていることが要件となっているが、オンライン請求を令和５年</a:t>
            </a:r>
            <a:r>
              <a:rPr lang="en-US" altLang="ja-JP" sz="1300" dirty="0">
                <a:solidFill>
                  <a:prstClr val="black"/>
                </a:solidFill>
                <a:latin typeface="メイリオ" panose="020B0604030504040204" pitchFamily="50" charset="-128"/>
                <a:ea typeface="メイリオ" panose="020B0604030504040204" pitchFamily="50" charset="-128"/>
              </a:rPr>
              <a:t>12</a:t>
            </a:r>
            <a:r>
              <a:rPr lang="ja-JP" altLang="en-US" sz="1300" dirty="0">
                <a:solidFill>
                  <a:prstClr val="black"/>
                </a:solidFill>
                <a:latin typeface="メイリオ" panose="020B0604030504040204" pitchFamily="50" charset="-128"/>
                <a:ea typeface="メイリオ" panose="020B0604030504040204" pitchFamily="50" charset="-128"/>
              </a:rPr>
              <a:t>月</a:t>
            </a:r>
            <a:r>
              <a:rPr lang="en-US" altLang="ja-JP" sz="1300" dirty="0">
                <a:solidFill>
                  <a:prstClr val="black"/>
                </a:solidFill>
                <a:latin typeface="メイリオ" panose="020B0604030504040204" pitchFamily="50" charset="-128"/>
                <a:ea typeface="メイリオ" panose="020B0604030504040204" pitchFamily="50" charset="-128"/>
              </a:rPr>
              <a:t>31</a:t>
            </a:r>
            <a:r>
              <a:rPr lang="ja-JP" altLang="en-US" sz="1300" dirty="0">
                <a:solidFill>
                  <a:prstClr val="black"/>
                </a:solidFill>
                <a:latin typeface="メイリオ" panose="020B0604030504040204" pitchFamily="50" charset="-128"/>
                <a:ea typeface="メイリオ" panose="020B0604030504040204" pitchFamily="50" charset="-128"/>
              </a:rPr>
              <a:t>日までに開始する旨の届出を行っている保険医療機関・保険薬局は、令和５年</a:t>
            </a:r>
            <a:r>
              <a:rPr lang="en-US" altLang="ja-JP" sz="1300" dirty="0">
                <a:solidFill>
                  <a:prstClr val="black"/>
                </a:solidFill>
                <a:latin typeface="メイリオ" panose="020B0604030504040204" pitchFamily="50" charset="-128"/>
                <a:ea typeface="メイリオ" panose="020B0604030504040204" pitchFamily="50" charset="-128"/>
              </a:rPr>
              <a:t>12</a:t>
            </a:r>
            <a:r>
              <a:rPr lang="ja-JP" altLang="en-US" sz="1300" dirty="0">
                <a:solidFill>
                  <a:prstClr val="black"/>
                </a:solidFill>
                <a:latin typeface="メイリオ" panose="020B0604030504040204" pitchFamily="50" charset="-128"/>
                <a:ea typeface="メイリオ" panose="020B0604030504040204" pitchFamily="50" charset="-128"/>
              </a:rPr>
              <a:t>月</a:t>
            </a:r>
            <a:r>
              <a:rPr lang="en-US" altLang="ja-JP" sz="1300" dirty="0">
                <a:solidFill>
                  <a:prstClr val="black"/>
                </a:solidFill>
                <a:latin typeface="メイリオ" panose="020B0604030504040204" pitchFamily="50" charset="-128"/>
                <a:ea typeface="メイリオ" panose="020B0604030504040204" pitchFamily="50" charset="-128"/>
              </a:rPr>
              <a:t>31</a:t>
            </a:r>
            <a:r>
              <a:rPr lang="ja-JP" altLang="en-US" sz="1300" dirty="0">
                <a:solidFill>
                  <a:prstClr val="black"/>
                </a:solidFill>
                <a:latin typeface="メイリオ" panose="020B0604030504040204" pitchFamily="50" charset="-128"/>
                <a:ea typeface="メイリオ" panose="020B0604030504040204" pitchFamily="50" charset="-128"/>
              </a:rPr>
              <a:t>日までの間に限り、この要件を満たすものとみなす。</a:t>
            </a:r>
          </a:p>
          <a:p>
            <a:pPr marL="179388" marR="0" lvl="0" indent="-179388" algn="l" defTabSz="914400" rtl="0" eaLnBrk="1" fontAlgn="auto" latinLnBrk="0" hangingPunct="1">
              <a:lnSpc>
                <a:spcPts val="14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914400" rtl="0" eaLnBrk="1" fontAlgn="auto" latinLnBrk="0" hangingPunct="1">
              <a:lnSpc>
                <a:spcPts val="14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 name="角丸四角形 21"/>
          <p:cNvSpPr/>
          <p:nvPr/>
        </p:nvSpPr>
        <p:spPr>
          <a:xfrm>
            <a:off x="48239" y="1524114"/>
            <a:ext cx="3966087" cy="25498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医療情報・システム基盤整備体制充実加算</a:t>
            </a:r>
          </a:p>
        </p:txBody>
      </p:sp>
      <p:cxnSp>
        <p:nvCxnSpPr>
          <p:cNvPr id="16" name="直線コネクタ 15"/>
          <p:cNvCxnSpPr/>
          <p:nvPr/>
        </p:nvCxnSpPr>
        <p:spPr>
          <a:xfrm>
            <a:off x="0" y="404664"/>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8239" y="513921"/>
            <a:ext cx="9809522" cy="97604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179388" lvl="0" indent="-179388">
              <a:spcBef>
                <a:spcPts val="300"/>
              </a:spcBef>
              <a:defRPr/>
            </a:pPr>
            <a:r>
              <a:rPr lang="ja-JP" altLang="en-US" sz="1300" dirty="0">
                <a:solidFill>
                  <a:prstClr val="black"/>
                </a:solidFill>
                <a:latin typeface="メイリオ" panose="020B0604030504040204" pitchFamily="50" charset="-128"/>
                <a:ea typeface="メイリオ" panose="020B0604030504040204" pitchFamily="50" charset="-128"/>
              </a:rPr>
              <a:t>○　医療</a:t>
            </a:r>
            <a:r>
              <a:rPr lang="en-US" altLang="ja-JP" sz="1300" dirty="0">
                <a:solidFill>
                  <a:prstClr val="black"/>
                </a:solidFill>
                <a:latin typeface="メイリオ" panose="020B0604030504040204" pitchFamily="50" charset="-128"/>
                <a:ea typeface="メイリオ" panose="020B0604030504040204" pitchFamily="50" charset="-128"/>
              </a:rPr>
              <a:t>DX</a:t>
            </a:r>
            <a:r>
              <a:rPr lang="ja-JP" altLang="en-US" sz="1300" dirty="0">
                <a:solidFill>
                  <a:prstClr val="black"/>
                </a:solidFill>
                <a:latin typeface="メイリオ" panose="020B0604030504040204" pitchFamily="50" charset="-128"/>
                <a:ea typeface="メイリオ" panose="020B0604030504040204" pitchFamily="50" charset="-128"/>
              </a:rPr>
              <a:t>の推進のためのオンライン資格確認の導入・普及の徹底の観点から、「医療情報・システム基盤整備体制充実加算」について、</a:t>
            </a:r>
            <a:r>
              <a:rPr lang="ja-JP" altLang="en-US" sz="1300" b="1" dirty="0">
                <a:solidFill>
                  <a:prstClr val="black"/>
                </a:solidFill>
                <a:latin typeface="メイリオ" panose="020B0604030504040204" pitchFamily="50" charset="-128"/>
                <a:ea typeface="メイリオ" panose="020B0604030504040204" pitchFamily="50" charset="-128"/>
              </a:rPr>
              <a:t>（１）</a:t>
            </a:r>
            <a:r>
              <a:rPr lang="ja-JP" altLang="en-US" sz="1300" b="1" u="sng" dirty="0">
                <a:solidFill>
                  <a:prstClr val="black"/>
                </a:solidFill>
                <a:latin typeface="メイリオ" panose="020B0604030504040204" pitchFamily="50" charset="-128"/>
                <a:ea typeface="メイリオ" panose="020B0604030504040204" pitchFamily="50" charset="-128"/>
              </a:rPr>
              <a:t>初診時・調剤時の評価を見直す</a:t>
            </a:r>
            <a:r>
              <a:rPr lang="ja-JP" altLang="en-US" sz="1300" dirty="0">
                <a:solidFill>
                  <a:prstClr val="black"/>
                </a:solidFill>
                <a:latin typeface="メイリオ" panose="020B0604030504040204" pitchFamily="50" charset="-128"/>
                <a:ea typeface="メイリオ" panose="020B0604030504040204" pitchFamily="50" charset="-128"/>
              </a:rPr>
              <a:t>とともに、</a:t>
            </a:r>
            <a:r>
              <a:rPr lang="ja-JP" altLang="en-US" sz="1300" b="1" dirty="0">
                <a:solidFill>
                  <a:prstClr val="black"/>
                </a:solidFill>
                <a:latin typeface="メイリオ" panose="020B0604030504040204" pitchFamily="50" charset="-128"/>
                <a:ea typeface="メイリオ" panose="020B0604030504040204" pitchFamily="50" charset="-128"/>
              </a:rPr>
              <a:t>（２）</a:t>
            </a:r>
            <a:r>
              <a:rPr lang="ja-JP" altLang="en-US" sz="1300" b="1" u="sng" dirty="0">
                <a:solidFill>
                  <a:prstClr val="black"/>
                </a:solidFill>
                <a:latin typeface="メイリオ" panose="020B0604030504040204" pitchFamily="50" charset="-128"/>
                <a:ea typeface="メイリオ" panose="020B0604030504040204" pitchFamily="50" charset="-128"/>
              </a:rPr>
              <a:t>再診時についても新たに評価</a:t>
            </a:r>
            <a:r>
              <a:rPr lang="ja-JP" altLang="en-US" sz="1300" dirty="0">
                <a:solidFill>
                  <a:prstClr val="black"/>
                </a:solidFill>
                <a:latin typeface="メイリオ" panose="020B0604030504040204" pitchFamily="50" charset="-128"/>
                <a:ea typeface="メイリオ" panose="020B0604030504040204" pitchFamily="50" charset="-128"/>
              </a:rPr>
              <a:t>を行う特例措置を講ずる。</a:t>
            </a:r>
          </a:p>
          <a:p>
            <a:pPr lvl="0">
              <a:spcBef>
                <a:spcPts val="300"/>
              </a:spcBef>
              <a:defRPr/>
            </a:pPr>
            <a:r>
              <a:rPr lang="ja-JP" altLang="en-US" sz="1300" dirty="0">
                <a:solidFill>
                  <a:prstClr val="black"/>
                </a:solidFill>
                <a:latin typeface="メイリオ" panose="020B0604030504040204" pitchFamily="50" charset="-128"/>
                <a:ea typeface="メイリオ" panose="020B0604030504040204" pitchFamily="50" charset="-128"/>
              </a:rPr>
              <a:t>○　また、あわせてオンライン請求を更に普及する観点から、</a:t>
            </a:r>
            <a:r>
              <a:rPr lang="ja-JP" altLang="en-US" sz="1300" b="1" dirty="0">
                <a:solidFill>
                  <a:prstClr val="black"/>
                </a:solidFill>
                <a:latin typeface="メイリオ" panose="020B0604030504040204" pitchFamily="50" charset="-128"/>
                <a:ea typeface="メイリオ" panose="020B0604030504040204" pitchFamily="50" charset="-128"/>
              </a:rPr>
              <a:t>（３）</a:t>
            </a:r>
            <a:r>
              <a:rPr lang="ja-JP" altLang="en-US" sz="1300" b="1" u="sng" dirty="0">
                <a:solidFill>
                  <a:prstClr val="black"/>
                </a:solidFill>
                <a:latin typeface="メイリオ" panose="020B0604030504040204" pitchFamily="50" charset="-128"/>
                <a:ea typeface="メイリオ" panose="020B0604030504040204" pitchFamily="50" charset="-128"/>
              </a:rPr>
              <a:t>当該加算の算定要件を見直す</a:t>
            </a:r>
            <a:r>
              <a:rPr lang="ja-JP" altLang="en-US" sz="1300" dirty="0">
                <a:solidFill>
                  <a:prstClr val="black"/>
                </a:solidFill>
                <a:latin typeface="メイリオ" panose="020B0604030504040204" pitchFamily="50" charset="-128"/>
                <a:ea typeface="メイリオ" panose="020B0604030504040204" pitchFamily="50" charset="-128"/>
              </a:rPr>
              <a:t>特例措置を講ずることとする。</a:t>
            </a:r>
            <a:endParaRPr lang="en-US" altLang="ja-JP" sz="1300" dirty="0">
              <a:solidFill>
                <a:prstClr val="black"/>
              </a:solidFill>
              <a:latin typeface="メイリオ" panose="020B0604030504040204" pitchFamily="50" charset="-128"/>
              <a:ea typeface="メイリオ" panose="020B0604030504040204" pitchFamily="50" charset="-128"/>
            </a:endParaRPr>
          </a:p>
          <a:p>
            <a:pPr lvl="0">
              <a:spcBef>
                <a:spcPts val="300"/>
              </a:spcBef>
              <a:defRPr/>
            </a:pPr>
            <a:r>
              <a:rPr lang="ja-JP" altLang="en-US" sz="1300" dirty="0">
                <a:solidFill>
                  <a:prstClr val="black"/>
                </a:solidFill>
                <a:latin typeface="メイリオ" panose="020B0604030504040204" pitchFamily="50" charset="-128"/>
                <a:ea typeface="メイリオ" panose="020B0604030504040204" pitchFamily="50" charset="-128"/>
              </a:rPr>
              <a:t>○　これらの特例措置を</a:t>
            </a:r>
            <a:r>
              <a:rPr lang="ja-JP" altLang="en-US" sz="1300" b="1" u="sng" dirty="0">
                <a:solidFill>
                  <a:prstClr val="black"/>
                </a:solidFill>
                <a:latin typeface="メイリオ" panose="020B0604030504040204" pitchFamily="50" charset="-128"/>
                <a:ea typeface="メイリオ" panose="020B0604030504040204" pitchFamily="50" charset="-128"/>
              </a:rPr>
              <a:t>令和５年４月から</a:t>
            </a:r>
            <a:r>
              <a:rPr lang="en-US" altLang="ja-JP" sz="1300" b="1" u="sng" dirty="0">
                <a:solidFill>
                  <a:prstClr val="black"/>
                </a:solidFill>
                <a:latin typeface="メイリオ" panose="020B0604030504040204" pitchFamily="50" charset="-128"/>
                <a:ea typeface="メイリオ" panose="020B0604030504040204" pitchFamily="50" charset="-128"/>
              </a:rPr>
              <a:t>12</a:t>
            </a:r>
            <a:r>
              <a:rPr lang="ja-JP" altLang="en-US" sz="1300" b="1" u="sng" dirty="0">
                <a:solidFill>
                  <a:prstClr val="black"/>
                </a:solidFill>
                <a:latin typeface="メイリオ" panose="020B0604030504040204" pitchFamily="50" charset="-128"/>
                <a:ea typeface="メイリオ" panose="020B0604030504040204" pitchFamily="50" charset="-128"/>
              </a:rPr>
              <a:t>月まで（９か月間）時限的に適用</a:t>
            </a:r>
            <a:r>
              <a:rPr lang="ja-JP" altLang="en-US" sz="1300" dirty="0">
                <a:solidFill>
                  <a:prstClr val="black"/>
                </a:solidFill>
                <a:latin typeface="メイリオ" panose="020B0604030504040204" pitchFamily="50" charset="-128"/>
                <a:ea typeface="メイリオ" panose="020B0604030504040204" pitchFamily="50" charset="-128"/>
              </a:rPr>
              <a:t>する</a:t>
            </a:r>
            <a:r>
              <a:rPr lang="ja-JP" altLang="en-US" sz="1400" dirty="0">
                <a:solidFill>
                  <a:prstClr val="black"/>
                </a:solidFill>
                <a:latin typeface="メイリオ" panose="020B0604030504040204" pitchFamily="50" charset="-128"/>
                <a:ea typeface="メイリオ" panose="020B0604030504040204" pitchFamily="50" charset="-128"/>
              </a:rPr>
              <a:t>。</a:t>
            </a:r>
          </a:p>
        </p:txBody>
      </p:sp>
      <p:graphicFrame>
        <p:nvGraphicFramePr>
          <p:cNvPr id="17" name="表 16"/>
          <p:cNvGraphicFramePr>
            <a:graphicFrameLocks noGrp="1"/>
          </p:cNvGraphicFramePr>
          <p:nvPr>
            <p:extLst>
              <p:ext uri="{D42A27DB-BD31-4B8C-83A1-F6EECF244321}">
                <p14:modId xmlns:p14="http://schemas.microsoft.com/office/powerpoint/2010/main" val="3823557862"/>
              </p:ext>
            </p:extLst>
          </p:nvPr>
        </p:nvGraphicFramePr>
        <p:xfrm>
          <a:off x="693865" y="4543287"/>
          <a:ext cx="8482410" cy="2213610"/>
        </p:xfrm>
        <a:graphic>
          <a:graphicData uri="http://schemas.openxmlformats.org/drawingml/2006/table">
            <a:tbl>
              <a:tblPr firstRow="1" firstCol="1" bandRow="1"/>
              <a:tblGrid>
                <a:gridCol w="741675">
                  <a:extLst>
                    <a:ext uri="{9D8B030D-6E8A-4147-A177-3AD203B41FA5}">
                      <a16:colId xmlns:a16="http://schemas.microsoft.com/office/drawing/2014/main" val="4121292487"/>
                    </a:ext>
                  </a:extLst>
                </a:gridCol>
                <a:gridCol w="3199212">
                  <a:extLst>
                    <a:ext uri="{9D8B030D-6E8A-4147-A177-3AD203B41FA5}">
                      <a16:colId xmlns:a16="http://schemas.microsoft.com/office/drawing/2014/main" val="2045254738"/>
                    </a:ext>
                  </a:extLst>
                </a:gridCol>
                <a:gridCol w="1918447">
                  <a:extLst>
                    <a:ext uri="{9D8B030D-6E8A-4147-A177-3AD203B41FA5}">
                      <a16:colId xmlns:a16="http://schemas.microsoft.com/office/drawing/2014/main" val="1365305137"/>
                    </a:ext>
                  </a:extLst>
                </a:gridCol>
                <a:gridCol w="2623076">
                  <a:extLst>
                    <a:ext uri="{9D8B030D-6E8A-4147-A177-3AD203B41FA5}">
                      <a16:colId xmlns:a16="http://schemas.microsoft.com/office/drawing/2014/main" val="304348568"/>
                    </a:ext>
                  </a:extLst>
                </a:gridCol>
              </a:tblGrid>
              <a:tr h="132952">
                <a:tc gridSpan="2">
                  <a:txBody>
                    <a:bodyPr/>
                    <a:lstStyle/>
                    <a:p>
                      <a:pPr algn="ctr">
                        <a:lnSpc>
                          <a:spcPct val="100000"/>
                        </a:lnSpc>
                        <a:spcAft>
                          <a:spcPts val="0"/>
                        </a:spcAft>
                      </a:pPr>
                      <a:endParaRPr lang="en-US" altLang="ja-JP" sz="1600" b="1" kern="100" dirty="0">
                        <a:effectLst/>
                        <a:latin typeface="+mn-ea"/>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lnSpc>
                          <a:spcPct val="100000"/>
                        </a:lnSpc>
                        <a:spcAft>
                          <a:spcPts val="0"/>
                        </a:spcAft>
                      </a:pPr>
                      <a:endParaRPr lang="en-US" altLang="ja-JP" sz="1400" b="1" kern="100" dirty="0">
                        <a:effectLst/>
                        <a:latin typeface="+mn-ea"/>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600" b="1" kern="100" dirty="0">
                          <a:effectLst/>
                          <a:latin typeface="+mn-ea"/>
                          <a:ea typeface="+mn-ea"/>
                          <a:cs typeface="Times New Roman" panose="02020603050405020304" pitchFamily="18" charset="0"/>
                        </a:rPr>
                        <a:t>現行</a:t>
                      </a:r>
                      <a:r>
                        <a:rPr lang="ja-JP" altLang="en-US" sz="1600" b="1" kern="100" dirty="0">
                          <a:effectLst/>
                          <a:latin typeface="+mn-ea"/>
                          <a:ea typeface="+mn-ea"/>
                          <a:cs typeface="Times New Roman" panose="02020603050405020304" pitchFamily="18" charset="0"/>
                        </a:rPr>
                        <a:t>の加算</a:t>
                      </a:r>
                      <a:endParaRPr lang="en-US" altLang="ja-JP" sz="1600" b="1" kern="100" dirty="0">
                        <a:effectLst/>
                        <a:latin typeface="+mn-ea"/>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600" b="1" u="none" kern="100" dirty="0">
                          <a:effectLst/>
                          <a:latin typeface="+mn-ea"/>
                          <a:ea typeface="+mn-ea"/>
                          <a:cs typeface="Times New Roman" panose="02020603050405020304" pitchFamily="18" charset="0"/>
                        </a:rPr>
                        <a:t>特例措置</a:t>
                      </a:r>
                      <a:r>
                        <a:rPr lang="ja-JP" altLang="en-US" sz="1200" b="1" u="none" kern="100" dirty="0">
                          <a:effectLst/>
                          <a:latin typeface="+mn-ea"/>
                          <a:ea typeface="+mn-ea"/>
                          <a:cs typeface="Times New Roman" panose="02020603050405020304" pitchFamily="18" charset="0"/>
                        </a:rPr>
                        <a:t>（令和５年４～</a:t>
                      </a:r>
                      <a:r>
                        <a:rPr lang="en-US" altLang="ja-JP" sz="1200" b="1" u="none" kern="100" dirty="0">
                          <a:effectLst/>
                          <a:latin typeface="+mn-ea"/>
                          <a:ea typeface="+mn-ea"/>
                          <a:cs typeface="Times New Roman" panose="02020603050405020304" pitchFamily="18" charset="0"/>
                        </a:rPr>
                        <a:t>12</a:t>
                      </a:r>
                      <a:r>
                        <a:rPr lang="ja-JP" altLang="en-US" sz="1200" b="1" u="none" kern="100" dirty="0">
                          <a:effectLst/>
                          <a:latin typeface="+mn-ea"/>
                          <a:ea typeface="+mn-ea"/>
                          <a:cs typeface="Times New Roman" panose="02020603050405020304" pitchFamily="18" charset="0"/>
                        </a:rPr>
                        <a:t>月）</a:t>
                      </a:r>
                      <a:endParaRPr lang="en-US" altLang="ja-JP" sz="1200" b="1" u="none" kern="100" dirty="0">
                        <a:effectLst/>
                        <a:latin typeface="+mn-ea"/>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60414645"/>
                  </a:ext>
                </a:extLst>
              </a:tr>
              <a:tr h="13295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初診</a:t>
                      </a:r>
                      <a:endParaRPr kumimoji="1" lang="en-US" altLang="ja-JP" sz="1600" b="1"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マイナンバーカードを利用しない</a:t>
                      </a:r>
                      <a:endPar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４点</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６点</a:t>
                      </a:r>
                      <a:endParaRPr kumimoji="1" lang="en-US" altLang="ja-JP" sz="1600" b="0" i="0" u="sng"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2565145"/>
                  </a:ext>
                </a:extLst>
              </a:tr>
              <a:tr h="132952">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a:t>
                      </a:r>
                      <a:r>
                        <a:rPr kumimoji="1" lang="ja-JP" altLang="en-US"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　利用する　</a:t>
                      </a:r>
                      <a:endPar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２点</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２点</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5096359"/>
                  </a:ext>
                </a:extLst>
              </a:tr>
              <a:tr h="13295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再診</a:t>
                      </a:r>
                      <a:endParaRPr kumimoji="1" lang="en-US" altLang="ja-JP" sz="1600" b="1"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マイナンバーカードを利用しない</a:t>
                      </a:r>
                      <a:endPar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a:t>
                      </a: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２点</a:t>
                      </a:r>
                      <a:endParaRPr kumimoji="1" lang="en-US" altLang="ja-JP" sz="1600" b="0" i="0" u="sng"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5177216"/>
                  </a:ext>
                </a:extLst>
              </a:tr>
              <a:tr h="13295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a:t>
                      </a:r>
                      <a:r>
                        <a:rPr kumimoji="1" lang="ja-JP" altLang="en-US"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　利用する場合　</a:t>
                      </a:r>
                      <a:endPar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a:t>
                      </a: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a:t>
                      </a: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3504639"/>
                  </a:ext>
                </a:extLst>
              </a:tr>
              <a:tr h="13295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調剤</a:t>
                      </a:r>
                      <a:endParaRPr kumimoji="1" lang="en-US" altLang="ja-JP" sz="1600" b="1"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rPr>
                        <a:t>マイナンバーカードを利用しない</a:t>
                      </a:r>
                      <a:endParaRPr kumimoji="1" lang="en-US" altLang="ja-JP" sz="1600" b="0" i="0" u="none" strike="noStrike" kern="100" cap="none" spc="0" normalizeH="0" baseline="0" noProof="0" dirty="0">
                        <a:ln>
                          <a:noFill/>
                        </a:ln>
                        <a:solidFill>
                          <a:schemeClr val="tx1"/>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３点</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４点</a:t>
                      </a:r>
                      <a:endParaRPr kumimoji="1" lang="en-US" altLang="ja-JP" sz="1600" b="0" i="0" u="sng"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543436"/>
                  </a:ext>
                </a:extLst>
              </a:tr>
              <a:tr h="13295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a:t>
                      </a: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　利用する場合　</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１点</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rPr>
                        <a:t>１点</a:t>
                      </a:r>
                      <a:endParaRPr kumimoji="1" lang="en-US" altLang="ja-JP" sz="1600" b="0" i="0" u="none" strike="noStrike" kern="100" cap="none" spc="0" normalizeH="0" baseline="0" noProof="0" dirty="0">
                        <a:ln>
                          <a:noFill/>
                        </a:ln>
                        <a:solidFill>
                          <a:srgbClr val="000000"/>
                        </a:solidFill>
                        <a:effectLst/>
                        <a:uLnTx/>
                        <a:uFillTx/>
                        <a:latin typeface="メイリオ"/>
                        <a:ea typeface="+mn-ea"/>
                        <a:cs typeface="Times New Roman" panose="02020603050405020304" pitchFamily="18" charset="0"/>
                      </a:endParaRPr>
                    </a:p>
                  </a:txBody>
                  <a:tcPr marL="36195" marR="36195" marT="36195" marB="3619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232380"/>
                  </a:ext>
                </a:extLst>
              </a:tr>
            </a:tbl>
          </a:graphicData>
        </a:graphic>
      </p:graphicFrame>
      <p:sp>
        <p:nvSpPr>
          <p:cNvPr id="24" name="正方形/長方形 23"/>
          <p:cNvSpPr/>
          <p:nvPr/>
        </p:nvSpPr>
        <p:spPr>
          <a:xfrm>
            <a:off x="6987396" y="1524114"/>
            <a:ext cx="2844434" cy="451406"/>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wrap="square" anchor="ctr">
            <a:spAutoFit/>
          </a:bodyPr>
          <a:lstStyle/>
          <a:p>
            <a:pPr lvl="0">
              <a:lnSpc>
                <a:spcPts val="1400"/>
              </a:lnSpc>
              <a:defRPr/>
            </a:pPr>
            <a:r>
              <a:rPr lang="en-US" altLang="ja-JP" sz="1200" b="1" dirty="0">
                <a:solidFill>
                  <a:prstClr val="black"/>
                </a:solidFill>
                <a:latin typeface="メイリオ" panose="020B0604030504040204" pitchFamily="50" charset="-128"/>
                <a:ea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rPr>
              <a:t>　本加算で、医療機関・薬局に</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179388" lvl="0" indent="-179388">
              <a:lnSpc>
                <a:spcPts val="1400"/>
              </a:lnSpc>
              <a:defRPr/>
            </a:pPr>
            <a:r>
              <a:rPr lang="ja-JP" altLang="en-US" sz="1200" b="1" dirty="0">
                <a:solidFill>
                  <a:prstClr val="black"/>
                </a:solidFill>
                <a:latin typeface="メイリオ" panose="020B0604030504040204" pitchFamily="50" charset="-128"/>
                <a:ea typeface="メイリオ" panose="020B0604030504040204" pitchFamily="50" charset="-128"/>
              </a:rPr>
              <a:t>　求められる取組・体制は、次ページ</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3570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4891640" y="1368188"/>
            <a:ext cx="4878901" cy="519925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Verdana"/>
              <a:ea typeface="メイリオ"/>
              <a:cs typeface="+mn-cs"/>
            </a:endParaRPr>
          </a:p>
        </p:txBody>
      </p:sp>
      <p:sp>
        <p:nvSpPr>
          <p:cNvPr id="3" name="正方形/長方形 2"/>
          <p:cNvSpPr/>
          <p:nvPr/>
        </p:nvSpPr>
        <p:spPr>
          <a:xfrm>
            <a:off x="137019" y="1368187"/>
            <a:ext cx="4541725" cy="5199257"/>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Verdana"/>
              <a:ea typeface="メイリオ"/>
              <a:cs typeface="+mn-cs"/>
            </a:endParaRPr>
          </a:p>
        </p:txBody>
      </p:sp>
      <p:sp>
        <p:nvSpPr>
          <p:cNvPr id="9" name="正方形/長方形 8"/>
          <p:cNvSpPr/>
          <p:nvPr/>
        </p:nvSpPr>
        <p:spPr>
          <a:xfrm>
            <a:off x="166071" y="1861256"/>
            <a:ext cx="8387330" cy="98749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 name="正方形/長方形 21"/>
          <p:cNvSpPr/>
          <p:nvPr/>
        </p:nvSpPr>
        <p:spPr>
          <a:xfrm>
            <a:off x="229896" y="1573407"/>
            <a:ext cx="9444092" cy="1862035"/>
          </a:xfrm>
          <a:prstGeom prst="rect">
            <a:avLst/>
          </a:prstGeom>
          <a:ln/>
        </p:spPr>
        <p:style>
          <a:lnRef idx="2">
            <a:schemeClr val="accent2"/>
          </a:lnRef>
          <a:fillRef idx="1">
            <a:schemeClr val="lt1"/>
          </a:fillRef>
          <a:effectRef idx="0">
            <a:schemeClr val="accent2"/>
          </a:effectRef>
          <a:fontRef idx="minor">
            <a:schemeClr val="dk1"/>
          </a:fontRef>
        </p:style>
        <p:txBody>
          <a:bodyPr t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［施設基準］</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（初診時・再診時共通）</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次の事項を当該医療機関・薬局の見やすい場所及びホームページ等に掲示していること。</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200" dirty="0">
                <a:solidFill>
                  <a:prstClr val="black"/>
                </a:solidFill>
                <a:latin typeface="Meiryo UI" panose="020B0604030504040204" pitchFamily="50" charset="-128"/>
                <a:ea typeface="Meiryo UI" panose="020B0604030504040204" pitchFamily="50" charset="-128"/>
              </a:rPr>
              <a:t>①　オンライン請求を行っていること。</a:t>
            </a:r>
            <a:endParaRPr lang="ja-JP" altLang="en-US" sz="1050" dirty="0">
              <a:solidFill>
                <a:prstClr val="black"/>
              </a:solidFill>
              <a:latin typeface="ＭＳ Ｐ明朝" panose="02020600040205080304" pitchFamily="18" charset="-128"/>
              <a:ea typeface="ＭＳ Ｐ明朝" panose="02020600040205080304" pitchFamily="18" charset="-128"/>
            </a:endParaRPr>
          </a:p>
          <a:p>
            <a:pPr marL="266700" lvl="0" indent="-266700">
              <a:tabLst>
                <a:tab pos="266700" algn="l"/>
              </a:tabLst>
              <a:defRPr/>
            </a:pPr>
            <a:r>
              <a:rPr lang="ja-JP" altLang="en-US" sz="1200" dirty="0">
                <a:solidFill>
                  <a:prstClr val="black"/>
                </a:solidFill>
                <a:latin typeface="Meiryo UI" panose="020B0604030504040204" pitchFamily="50" charset="-128"/>
                <a:ea typeface="Meiryo UI" panose="020B0604030504040204" pitchFamily="50" charset="-128"/>
              </a:rPr>
              <a:t>　②　オンライン資格確認を行う体制を有していること。</a:t>
            </a:r>
          </a:p>
          <a:p>
            <a:pPr marL="266700" lvl="0" indent="-266700">
              <a:tabLst>
                <a:tab pos="266700" algn="l"/>
              </a:tabLst>
              <a:defRPr/>
            </a:pPr>
            <a:r>
              <a:rPr lang="ja-JP" altLang="en-US" sz="1200" dirty="0">
                <a:solidFill>
                  <a:prstClr val="black"/>
                </a:solidFill>
                <a:latin typeface="Meiryo UI" panose="020B0604030504040204" pitchFamily="50" charset="-128"/>
                <a:ea typeface="Meiryo UI" panose="020B0604030504040204" pitchFamily="50" charset="-128"/>
              </a:rPr>
              <a:t>　③　②の体制に関する事項及び質の高い診療を実施するための十分な情報を取得し、及び活用して診療を行うこと（</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）について、当該保険医療機関の見やすい場所及びホームページ等に掲示していること。</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tab pos="266700" algn="l"/>
              </a:tabLst>
              <a:defRPr/>
            </a:pPr>
            <a:r>
              <a:rPr kumimoji="1" lang="ja-JP" altLang="en-US" sz="1050" b="0" i="0" u="none" strike="noStrike" kern="1200" cap="none" spc="0" normalizeH="0" baseline="0" noProof="0" dirty="0">
                <a:ln>
                  <a:noFill/>
                </a:ln>
                <a:solidFill>
                  <a:prstClr val="black"/>
                </a:solidFill>
                <a:effectLst/>
                <a:uLnTx/>
                <a:uFillTx/>
                <a:latin typeface="+mj-ea"/>
                <a:ea typeface="+mj-ea"/>
              </a:rPr>
              <a:t>　　　</a:t>
            </a:r>
            <a:r>
              <a:rPr kumimoji="1" lang="ja-JP" altLang="en-US" sz="1000" b="0" i="0" u="none" strike="noStrike" kern="1200" cap="none" spc="0" normalizeH="0" baseline="0" noProof="0" dirty="0">
                <a:ln>
                  <a:noFill/>
                </a:ln>
                <a:solidFill>
                  <a:prstClr val="black"/>
                </a:solidFill>
                <a:effectLst/>
                <a:uLnTx/>
                <a:uFillTx/>
                <a:latin typeface="+mj-ea"/>
                <a:ea typeface="+mj-ea"/>
              </a:rPr>
              <a:t>（＊）①は</a:t>
            </a:r>
            <a:r>
              <a:rPr kumimoji="1" lang="ja-JP" altLang="en-US" sz="1000" i="0" strike="noStrike" kern="1200" cap="none" spc="0" normalizeH="0" baseline="0" noProof="0" dirty="0">
                <a:ln>
                  <a:noFill/>
                </a:ln>
                <a:solidFill>
                  <a:prstClr val="black"/>
                </a:solidFill>
                <a:effectLst/>
                <a:uLnTx/>
                <a:uFillTx/>
                <a:latin typeface="+mj-ea"/>
                <a:ea typeface="+mj-ea"/>
              </a:rPr>
              <a:t>今回の特例措置で、</a:t>
            </a:r>
            <a:r>
              <a:rPr kumimoji="1" lang="en-US" altLang="ja-JP" sz="1000" i="0" strike="noStrike" kern="1200" cap="none" spc="0" normalizeH="0" baseline="0" noProof="0" dirty="0">
                <a:ln>
                  <a:noFill/>
                </a:ln>
                <a:solidFill>
                  <a:prstClr val="black"/>
                </a:solidFill>
                <a:effectLst/>
                <a:uLnTx/>
                <a:uFillTx/>
                <a:latin typeface="+mj-ea"/>
                <a:ea typeface="+mj-ea"/>
              </a:rPr>
              <a:t>R</a:t>
            </a:r>
            <a:r>
              <a:rPr kumimoji="1" lang="ja-JP" altLang="en-US" sz="1000" i="0" strike="noStrike" kern="1200" cap="none" spc="0" normalizeH="0" baseline="0" noProof="0" dirty="0">
                <a:ln>
                  <a:noFill/>
                </a:ln>
                <a:solidFill>
                  <a:prstClr val="black"/>
                </a:solidFill>
                <a:effectLst/>
                <a:uLnTx/>
                <a:uFillTx/>
                <a:latin typeface="+mj-ea"/>
                <a:ea typeface="+mj-ea"/>
              </a:rPr>
              <a:t>５</a:t>
            </a:r>
            <a:r>
              <a:rPr kumimoji="1" lang="en-US" altLang="ja-JP" sz="1000" i="0" strike="noStrike" kern="1200" cap="none" spc="0" normalizeH="0" baseline="0" noProof="0" dirty="0">
                <a:ln>
                  <a:noFill/>
                </a:ln>
                <a:solidFill>
                  <a:prstClr val="black"/>
                </a:solidFill>
                <a:effectLst/>
                <a:uLnTx/>
                <a:uFillTx/>
                <a:latin typeface="+mj-ea"/>
                <a:ea typeface="+mj-ea"/>
              </a:rPr>
              <a:t>.12.31</a:t>
            </a:r>
            <a:r>
              <a:rPr kumimoji="1" lang="ja-JP" altLang="en-US" sz="1000" i="0" strike="noStrike" kern="1200" cap="none" spc="0" normalizeH="0" baseline="0" noProof="0" dirty="0" err="1">
                <a:ln>
                  <a:noFill/>
                </a:ln>
                <a:solidFill>
                  <a:prstClr val="black"/>
                </a:solidFill>
                <a:effectLst/>
                <a:uLnTx/>
                <a:uFillTx/>
                <a:latin typeface="+mj-ea"/>
                <a:ea typeface="+mj-ea"/>
              </a:rPr>
              <a:t>日</a:t>
            </a:r>
            <a:r>
              <a:rPr kumimoji="1" lang="ja-JP" altLang="en-US" sz="1000" i="0" strike="noStrike" kern="1200" cap="none" spc="0" normalizeH="0" baseline="0" noProof="0" err="1">
                <a:ln>
                  <a:noFill/>
                </a:ln>
                <a:solidFill>
                  <a:prstClr val="black"/>
                </a:solidFill>
                <a:effectLst/>
                <a:uLnTx/>
                <a:uFillTx/>
                <a:latin typeface="+mj-ea"/>
                <a:ea typeface="+mj-ea"/>
              </a:rPr>
              <a:t>まで</a:t>
            </a:r>
            <a:r>
              <a:rPr kumimoji="1" lang="ja-JP" altLang="en-US" sz="1000" i="0" strike="noStrike" kern="1200" cap="none" spc="0" normalizeH="0" baseline="0" noProof="0">
                <a:ln>
                  <a:noFill/>
                </a:ln>
                <a:solidFill>
                  <a:prstClr val="black"/>
                </a:solidFill>
                <a:effectLst/>
                <a:uLnTx/>
                <a:uFillTx/>
                <a:latin typeface="+mj-ea"/>
                <a:ea typeface="+mj-ea"/>
              </a:rPr>
              <a:t>にオンライン</a:t>
            </a:r>
            <a:r>
              <a:rPr kumimoji="1" lang="ja-JP" altLang="en-US" sz="1000" i="0" strike="noStrike" kern="1200" cap="none" spc="0" normalizeH="0" baseline="0" noProof="0" dirty="0">
                <a:ln>
                  <a:noFill/>
                </a:ln>
                <a:solidFill>
                  <a:prstClr val="black"/>
                </a:solidFill>
                <a:effectLst/>
                <a:uLnTx/>
                <a:uFillTx/>
                <a:latin typeface="+mj-ea"/>
                <a:ea typeface="+mj-ea"/>
              </a:rPr>
              <a:t>請求を開始することを地方厚生局長等に届け出た場合には要件を満たしたものとみなす。</a:t>
            </a:r>
            <a:endParaRPr lang="en-US" altLang="ja-JP" sz="1000" dirty="0">
              <a:solidFill>
                <a:prstClr val="black"/>
              </a:solidFill>
              <a:latin typeface="+mj-ea"/>
              <a:ea typeface="+mj-ea"/>
            </a:endParaRPr>
          </a:p>
          <a:p>
            <a:pPr marL="266700" marR="0" lvl="0" indent="-266700" algn="l" defTabSz="914400" rtl="0" eaLnBrk="1" fontAlgn="auto" latinLnBrk="0" hangingPunct="1">
              <a:lnSpc>
                <a:spcPct val="100000"/>
              </a:lnSpc>
              <a:spcBef>
                <a:spcPts val="600"/>
              </a:spcBef>
              <a:spcAft>
                <a:spcPts val="0"/>
              </a:spcAft>
              <a:buClrTx/>
              <a:buSzTx/>
              <a:buFontTx/>
              <a:buNone/>
              <a:tabLst>
                <a:tab pos="266700"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［算定要件］</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上記の体制を有していることについて、掲示するとともに、必要に応じて患者に対して説明すること。</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（通知）</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テキスト ボックス 22"/>
          <p:cNvSpPr txBox="1"/>
          <p:nvPr/>
        </p:nvSpPr>
        <p:spPr>
          <a:xfrm>
            <a:off x="-97235" y="566945"/>
            <a:ext cx="1085295" cy="523220"/>
          </a:xfrm>
          <a:prstGeom prst="rect">
            <a:avLst/>
          </a:prstGeom>
          <a:noFill/>
          <a:ln w="6350">
            <a:no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（続き）</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592498" y="3904259"/>
            <a:ext cx="3685624"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診療情報を取得・活用する効果（初診・調剤）</a:t>
            </a:r>
          </a:p>
        </p:txBody>
      </p:sp>
      <p:sp>
        <p:nvSpPr>
          <p:cNvPr id="32" name="角丸四角形 31"/>
          <p:cNvSpPr/>
          <p:nvPr/>
        </p:nvSpPr>
        <p:spPr>
          <a:xfrm>
            <a:off x="2573961" y="4166961"/>
            <a:ext cx="1812282" cy="2286376"/>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Verdana"/>
              <a:ea typeface="メイリオ"/>
              <a:cs typeface="+mn-cs"/>
            </a:endParaRPr>
          </a:p>
        </p:txBody>
      </p:sp>
      <p:sp>
        <p:nvSpPr>
          <p:cNvPr id="35" name="角丸四角形 34"/>
          <p:cNvSpPr/>
          <p:nvPr/>
        </p:nvSpPr>
        <p:spPr>
          <a:xfrm>
            <a:off x="229896" y="4166960"/>
            <a:ext cx="2638823" cy="2311011"/>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Verdana"/>
              <a:ea typeface="メイリオ"/>
              <a:cs typeface="+mn-cs"/>
            </a:endParaRPr>
          </a:p>
        </p:txBody>
      </p:sp>
      <p:sp>
        <p:nvSpPr>
          <p:cNvPr id="43" name="正方形/長方形 42"/>
          <p:cNvSpPr/>
          <p:nvPr/>
        </p:nvSpPr>
        <p:spPr>
          <a:xfrm>
            <a:off x="1532049" y="4697700"/>
            <a:ext cx="1471190" cy="178041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Verdana"/>
                <a:ea typeface="メイリオ"/>
                <a:cs typeface="+mn-cs"/>
              </a:rPr>
              <a:t>問診票（</a:t>
            </a:r>
            <a:r>
              <a:rPr kumimoji="1" lang="ja-JP" altLang="en-US" sz="900" b="0" i="0" u="none" strike="noStrike" kern="1200" cap="none" spc="0" normalizeH="0" baseline="0" noProof="0" dirty="0">
                <a:ln>
                  <a:noFill/>
                </a:ln>
                <a:solidFill>
                  <a:prstClr val="black"/>
                </a:solidFill>
                <a:effectLst/>
                <a:uLnTx/>
                <a:uFillTx/>
                <a:latin typeface="Verdana"/>
                <a:ea typeface="メイリオ"/>
                <a:cs typeface="+mn-cs"/>
              </a:rPr>
              <a:t>初診時）</a:t>
            </a:r>
            <a:endParaRPr kumimoji="1" lang="ja-JP" altLang="en-US" sz="1050" b="0" i="0" u="none" strike="noStrike" kern="1200" cap="none" spc="0" normalizeH="0" baseline="0" noProof="0" dirty="0">
              <a:ln>
                <a:noFill/>
              </a:ln>
              <a:solidFill>
                <a:prstClr val="black"/>
              </a:solidFill>
              <a:effectLst/>
              <a:uLnTx/>
              <a:uFillTx/>
              <a:latin typeface="Verdana"/>
              <a:ea typeface="メイリオ"/>
              <a:cs typeface="+mn-cs"/>
            </a:endParaRPr>
          </a:p>
        </p:txBody>
      </p:sp>
      <p:sp>
        <p:nvSpPr>
          <p:cNvPr id="44" name="テキスト ボックス 43"/>
          <p:cNvSpPr txBox="1"/>
          <p:nvPr/>
        </p:nvSpPr>
        <p:spPr>
          <a:xfrm>
            <a:off x="496505" y="4250912"/>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9FFFE">
                    <a:lumMod val="50000"/>
                  </a:srgbClr>
                </a:solidFill>
                <a:effectLst/>
                <a:uLnTx/>
                <a:uFillTx/>
                <a:latin typeface="Meiryo UI" panose="020B0604030504040204" pitchFamily="50" charset="-128"/>
                <a:ea typeface="Meiryo UI" panose="020B0604030504040204" pitchFamily="50" charset="-128"/>
                <a:cs typeface="+mn-cs"/>
              </a:rPr>
              <a:t>医療機関</a:t>
            </a:r>
          </a:p>
        </p:txBody>
      </p:sp>
      <p:sp>
        <p:nvSpPr>
          <p:cNvPr id="45" name="テキスト ボックス 44"/>
          <p:cNvSpPr txBox="1"/>
          <p:nvPr/>
        </p:nvSpPr>
        <p:spPr>
          <a:xfrm>
            <a:off x="3480102" y="4279262"/>
            <a:ext cx="543739"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9FEAA">
                    <a:lumMod val="50000"/>
                  </a:srgbClr>
                </a:solidFill>
                <a:effectLst/>
                <a:uLnTx/>
                <a:uFillTx/>
                <a:latin typeface="Meiryo UI" panose="020B0604030504040204" pitchFamily="50" charset="-128"/>
                <a:ea typeface="Meiryo UI" panose="020B0604030504040204" pitchFamily="50" charset="-128"/>
                <a:cs typeface="+mn-cs"/>
              </a:rPr>
              <a:t>薬局</a:t>
            </a:r>
          </a:p>
        </p:txBody>
      </p:sp>
      <p:sp>
        <p:nvSpPr>
          <p:cNvPr id="46" name="テキスト ボックス 45"/>
          <p:cNvSpPr txBox="1"/>
          <p:nvPr/>
        </p:nvSpPr>
        <p:spPr>
          <a:xfrm>
            <a:off x="1495332" y="5011399"/>
            <a:ext cx="1507907"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●今日の症状</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defRPr/>
            </a:pPr>
            <a:r>
              <a:rPr lang="ja-JP" altLang="en-US" sz="800" dirty="0">
                <a:solidFill>
                  <a:prstClr val="black"/>
                </a:solidFill>
                <a:latin typeface="Meiryo UI" panose="020B0604030504040204" pitchFamily="50" charset="-128"/>
                <a:ea typeface="Meiryo UI" panose="020B0604030504040204" pitchFamily="50" charset="-128"/>
              </a:rPr>
              <a:t>●過去の病気</a:t>
            </a:r>
            <a:endParaRPr lang="en-US" altLang="ja-JP" sz="8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●他の医療機関の受診歴</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●処方されている薬</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●特定健診の受診歴</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●アレルギーの有無</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●妊娠・授乳の有無</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8" name="テキスト ボックス 47"/>
          <p:cNvSpPr txBox="1"/>
          <p:nvPr/>
        </p:nvSpPr>
        <p:spPr>
          <a:xfrm>
            <a:off x="235552" y="4575339"/>
            <a:ext cx="1296496" cy="1869743"/>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薬剤情報により、</a:t>
            </a:r>
            <a:r>
              <a:rPr kumimoji="1" lang="ja-JP" altLang="en-US"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重複投薬を適切に避けられる</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ほか、投薬内容から</a:t>
            </a:r>
            <a:r>
              <a:rPr kumimoji="1" lang="ja-JP" altLang="en-US"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患者の病態を把握</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できる。</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特定健診結果を</a:t>
            </a:r>
            <a:r>
              <a:rPr kumimoji="1" lang="ja-JP" altLang="en-US"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診療上の判断や薬の選択等に生かす</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ことができる。</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9" name="正方形/長方形 48"/>
          <p:cNvSpPr/>
          <p:nvPr/>
        </p:nvSpPr>
        <p:spPr>
          <a:xfrm>
            <a:off x="1522226" y="5303389"/>
            <a:ext cx="1170666" cy="358520"/>
          </a:xfrm>
          <a:prstGeom prst="rect">
            <a:avLst/>
          </a:prstGeom>
          <a:noFill/>
          <a:ln w="63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Verdana"/>
              <a:ea typeface="メイリオ"/>
              <a:cs typeface="+mn-cs"/>
            </a:endParaRPr>
          </a:p>
        </p:txBody>
      </p:sp>
      <p:sp>
        <p:nvSpPr>
          <p:cNvPr id="50" name="テキスト ボックス 49"/>
          <p:cNvSpPr txBox="1"/>
          <p:nvPr/>
        </p:nvSpPr>
        <p:spPr>
          <a:xfrm>
            <a:off x="3146023" y="4615896"/>
            <a:ext cx="1240220" cy="1708160"/>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薬剤情報により、</a:t>
            </a:r>
            <a:r>
              <a:rPr kumimoji="1" lang="ja-JP" altLang="en-US"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重複投薬や相互作用の確認が可能</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になる。</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特定健診の</a:t>
            </a:r>
            <a:r>
              <a:rPr kumimoji="1" lang="ja-JP" altLang="en-US" sz="105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検査値を踏まえた処方内容の確認や服薬指導が可能</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になる。</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1" name="テキスト ボックス 50"/>
          <p:cNvSpPr txBox="1"/>
          <p:nvPr/>
        </p:nvSpPr>
        <p:spPr>
          <a:xfrm>
            <a:off x="1548668" y="4232769"/>
            <a:ext cx="1429253" cy="400764"/>
          </a:xfrm>
          <a:prstGeom prst="roundRect">
            <a:avLst>
              <a:gd name="adj" fmla="val 27000"/>
            </a:avLst>
          </a:prstGeom>
          <a:solidFill>
            <a:schemeClr val="accent3">
              <a:lumMod val="20000"/>
              <a:lumOff val="80000"/>
            </a:schemeClr>
          </a:solidFill>
          <a:ln>
            <a:solidFill>
              <a:schemeClr val="tx1"/>
            </a:solidFill>
            <a:prstDash val="sysDash"/>
          </a:ln>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問診票の標準的項目を</a:t>
            </a:r>
            <a:endParaRPr kumimoji="1" lang="en-US" altLang="ja-JP" sz="1100" b="1" i="0" u="none" strike="noStrike" kern="1200" cap="none" spc="-1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新たに通知で示している</a:t>
            </a:r>
          </a:p>
        </p:txBody>
      </p:sp>
      <p:sp>
        <p:nvSpPr>
          <p:cNvPr id="52" name="正方形/長方形 51"/>
          <p:cNvSpPr/>
          <p:nvPr/>
        </p:nvSpPr>
        <p:spPr>
          <a:xfrm>
            <a:off x="1509219" y="6087153"/>
            <a:ext cx="1584186" cy="390818"/>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prstClr val="black"/>
                </a:solidFill>
                <a:effectLst/>
                <a:uLnTx/>
                <a:uFillTx/>
                <a:latin typeface="Verdana"/>
                <a:ea typeface="メイリオ"/>
                <a:cs typeface="+mn-cs"/>
              </a:rPr>
              <a:t>※</a:t>
            </a:r>
            <a:r>
              <a:rPr kumimoji="1" lang="ja-JP" altLang="en-US" sz="700" b="0" i="0" u="none" strike="noStrike" kern="1200" cap="none" spc="0" normalizeH="0" baseline="0" noProof="0" dirty="0">
                <a:ln>
                  <a:noFill/>
                </a:ln>
                <a:solidFill>
                  <a:prstClr val="black"/>
                </a:solidFill>
                <a:effectLst/>
                <a:uLnTx/>
                <a:uFillTx/>
                <a:latin typeface="Verdana"/>
                <a:ea typeface="メイリオ"/>
                <a:cs typeface="+mn-cs"/>
              </a:rPr>
              <a:t>当院は</a:t>
            </a:r>
            <a:r>
              <a:rPr kumimoji="1" lang="ja-JP" altLang="en-US" sz="700" b="0" i="0" u="sng" strike="noStrike" kern="1200" cap="none" spc="0" normalizeH="0" baseline="0" noProof="0" dirty="0">
                <a:ln>
                  <a:noFill/>
                </a:ln>
                <a:solidFill>
                  <a:prstClr val="black"/>
                </a:solidFill>
                <a:effectLst/>
                <a:uLnTx/>
                <a:uFillTx/>
                <a:latin typeface="Verdana"/>
                <a:ea typeface="メイリオ"/>
                <a:cs typeface="+mn-cs"/>
              </a:rPr>
              <a:t>診療情報を取得・活用することにより、質の高い医療提供に努めています</a:t>
            </a:r>
            <a:r>
              <a:rPr kumimoji="1" lang="ja-JP" altLang="en-US" sz="700" b="0" i="0" u="none" strike="noStrike" kern="1200" cap="none" spc="0" normalizeH="0" baseline="0" noProof="0" dirty="0">
                <a:ln>
                  <a:noFill/>
                </a:ln>
                <a:solidFill>
                  <a:prstClr val="black"/>
                </a:solidFill>
                <a:effectLst/>
                <a:uLnTx/>
                <a:uFillTx/>
                <a:latin typeface="Verdana"/>
                <a:ea typeface="メイリオ"/>
                <a:cs typeface="+mn-cs"/>
              </a:rPr>
              <a:t>。</a:t>
            </a:r>
            <a:endParaRPr kumimoji="1" lang="en-US" altLang="ja-JP" sz="700" b="0" i="0" u="none" strike="noStrike" kern="1200" cap="none" spc="0" normalizeH="0" baseline="0" noProof="0" dirty="0">
              <a:ln>
                <a:noFill/>
              </a:ln>
              <a:solidFill>
                <a:prstClr val="black"/>
              </a:solidFill>
              <a:effectLst/>
              <a:uLnTx/>
              <a:uFillTx/>
              <a:latin typeface="Verdana"/>
              <a:ea typeface="メイリオ"/>
              <a:cs typeface="+mn-cs"/>
            </a:endParaRPr>
          </a:p>
        </p:txBody>
      </p:sp>
      <p:sp>
        <p:nvSpPr>
          <p:cNvPr id="53" name="テキスト ボックス 52"/>
          <p:cNvSpPr txBox="1"/>
          <p:nvPr/>
        </p:nvSpPr>
        <p:spPr>
          <a:xfrm>
            <a:off x="2627966" y="5314823"/>
            <a:ext cx="93087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E5959">
                    <a:lumMod val="75000"/>
                  </a:srgbClr>
                </a:solidFill>
                <a:effectLst/>
                <a:uLnTx/>
                <a:uFillTx/>
                <a:latin typeface="Meiryo UI" panose="020B0604030504040204" pitchFamily="50" charset="-128"/>
                <a:ea typeface="Meiryo UI" panose="020B0604030504040204" pitchFamily="50" charset="-128"/>
                <a:cs typeface="+mn-cs"/>
              </a:rPr>
              <a:t>オン資により</a:t>
            </a:r>
            <a:endParaRPr kumimoji="1" lang="en-US" altLang="ja-JP" sz="800" b="0" i="0" u="none" strike="noStrike" kern="1200" cap="none" spc="0" normalizeH="0" baseline="0" noProof="0" dirty="0">
              <a:ln>
                <a:noFill/>
              </a:ln>
              <a:solidFill>
                <a:srgbClr val="FE5959">
                  <a:lumMod val="75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E5959">
                    <a:lumMod val="75000"/>
                  </a:srgbClr>
                </a:solidFill>
                <a:effectLst/>
                <a:uLnTx/>
                <a:uFillTx/>
                <a:latin typeface="Meiryo UI" panose="020B0604030504040204" pitchFamily="50" charset="-128"/>
                <a:ea typeface="Meiryo UI" panose="020B0604030504040204" pitchFamily="50" charset="-128"/>
                <a:cs typeface="+mn-cs"/>
              </a:rPr>
              <a:t>確認可能</a:t>
            </a:r>
          </a:p>
        </p:txBody>
      </p:sp>
      <p:sp>
        <p:nvSpPr>
          <p:cNvPr id="37" name="正方形/長方形 36"/>
          <p:cNvSpPr/>
          <p:nvPr/>
        </p:nvSpPr>
        <p:spPr>
          <a:xfrm>
            <a:off x="255720" y="1188869"/>
            <a:ext cx="4239916" cy="301129"/>
          </a:xfrm>
          <a:prstGeom prst="rect">
            <a:avLst/>
          </a:prstGeom>
          <a:solidFill>
            <a:srgbClr val="FFCCCC"/>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初診時等における診療情報取得・活用体制の充実</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1" name="正方形/長方形 30"/>
          <p:cNvSpPr/>
          <p:nvPr/>
        </p:nvSpPr>
        <p:spPr>
          <a:xfrm>
            <a:off x="4991216" y="1175679"/>
            <a:ext cx="4651778" cy="301129"/>
          </a:xfrm>
          <a:prstGeom prst="rect">
            <a:avLst/>
          </a:prstGeom>
          <a:solidFill>
            <a:srgbClr val="FFCCCC"/>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再診時における診療情報取得・活用体制の充実</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1" name="テキスト ボックス 40"/>
          <p:cNvSpPr txBox="1"/>
          <p:nvPr/>
        </p:nvSpPr>
        <p:spPr>
          <a:xfrm>
            <a:off x="5814741" y="4197407"/>
            <a:ext cx="3352200"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診療情報を取得・活用する効果（再診）</a:t>
            </a:r>
          </a:p>
        </p:txBody>
      </p:sp>
      <p:sp>
        <p:nvSpPr>
          <p:cNvPr id="47" name="角丸四角形 46"/>
          <p:cNvSpPr/>
          <p:nvPr/>
        </p:nvSpPr>
        <p:spPr>
          <a:xfrm>
            <a:off x="5277234" y="4619827"/>
            <a:ext cx="3956413" cy="1833509"/>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Verdana"/>
              <a:ea typeface="メイリオ"/>
              <a:cs typeface="+mn-cs"/>
            </a:endParaRPr>
          </a:p>
        </p:txBody>
      </p:sp>
      <p:sp>
        <p:nvSpPr>
          <p:cNvPr id="56" name="テキスト ボックス 55"/>
          <p:cNvSpPr txBox="1"/>
          <p:nvPr/>
        </p:nvSpPr>
        <p:spPr>
          <a:xfrm>
            <a:off x="5583993" y="4873823"/>
            <a:ext cx="90281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9FFFE">
                    <a:lumMod val="50000"/>
                  </a:srgbClr>
                </a:solidFill>
                <a:effectLst/>
                <a:uLnTx/>
                <a:uFillTx/>
                <a:latin typeface="Meiryo UI" panose="020B0604030504040204" pitchFamily="50" charset="-128"/>
                <a:ea typeface="Meiryo UI" panose="020B0604030504040204" pitchFamily="50" charset="-128"/>
                <a:cs typeface="+mn-cs"/>
              </a:rPr>
              <a:t>医療機関</a:t>
            </a:r>
          </a:p>
        </p:txBody>
      </p:sp>
      <p:sp>
        <p:nvSpPr>
          <p:cNvPr id="59" name="テキスト ボックス 58"/>
          <p:cNvSpPr txBox="1"/>
          <p:nvPr/>
        </p:nvSpPr>
        <p:spPr>
          <a:xfrm>
            <a:off x="5282344" y="5202333"/>
            <a:ext cx="1296496" cy="1061829"/>
          </a:xfrm>
          <a:prstGeom prst="rect">
            <a:avLst/>
          </a:prstGeom>
          <a:noFill/>
        </p:spPr>
        <p:txBody>
          <a:bodyPr wrap="square" rtlCol="0">
            <a:spAutoFit/>
          </a:bodyPr>
          <a:lstStyle/>
          <a:p>
            <a:pPr marL="171450" lvl="0" indent="-171450">
              <a:buFont typeface="Wingdings" panose="05000000000000000000" pitchFamily="2" charset="2"/>
              <a:buChar char="ü"/>
              <a:defRPr/>
            </a:pPr>
            <a:r>
              <a:rPr lang="ja-JP" altLang="en-US" sz="1050" dirty="0">
                <a:solidFill>
                  <a:prstClr val="black"/>
                </a:solidFill>
                <a:latin typeface="Meiryo UI" panose="020B0604030504040204" pitchFamily="50" charset="-128"/>
                <a:ea typeface="Meiryo UI" panose="020B0604030504040204" pitchFamily="50" charset="-128"/>
              </a:rPr>
              <a:t>薬剤情報により、重複投薬を適切に避けられるほか、投薬内容から患者の病態を把握できる。</a:t>
            </a:r>
          </a:p>
        </p:txBody>
      </p:sp>
      <p:sp>
        <p:nvSpPr>
          <p:cNvPr id="62" name="テキスト ボックス 61"/>
          <p:cNvSpPr txBox="1"/>
          <p:nvPr/>
        </p:nvSpPr>
        <p:spPr>
          <a:xfrm>
            <a:off x="6486804" y="4774448"/>
            <a:ext cx="2450819" cy="218599"/>
          </a:xfrm>
          <a:prstGeom prst="roundRect">
            <a:avLst>
              <a:gd name="adj" fmla="val 27000"/>
            </a:avLst>
          </a:prstGeom>
          <a:solidFill>
            <a:schemeClr val="accent3">
              <a:lumMod val="20000"/>
              <a:lumOff val="80000"/>
            </a:schemeClr>
          </a:solidFill>
          <a:ln>
            <a:solidFill>
              <a:schemeClr val="tx1"/>
            </a:solidFill>
            <a:prstDash val="sysDash"/>
          </a:ln>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再診時の確認等について通知で示す予定</a:t>
            </a:r>
          </a:p>
        </p:txBody>
      </p:sp>
      <p:sp>
        <p:nvSpPr>
          <p:cNvPr id="2" name="角丸四角形 1"/>
          <p:cNvSpPr/>
          <p:nvPr/>
        </p:nvSpPr>
        <p:spPr>
          <a:xfrm>
            <a:off x="6696984" y="5050369"/>
            <a:ext cx="2128227" cy="1119280"/>
          </a:xfrm>
          <a:prstGeom prst="round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Verdana"/>
                <a:ea typeface="メイリオ"/>
                <a:cs typeface="+mn-cs"/>
              </a:rPr>
              <a:t>再診時の確認事項</a:t>
            </a:r>
            <a:endParaRPr kumimoji="1" lang="en-US" altLang="ja-JP" sz="1100" b="1" i="0" u="none" strike="noStrike" kern="1200" cap="none" spc="0" normalizeH="0" baseline="0" noProof="0" dirty="0">
              <a:ln>
                <a:noFill/>
              </a:ln>
              <a:solidFill>
                <a:prstClr val="black"/>
              </a:solidFill>
              <a:effectLst/>
              <a:uLnTx/>
              <a:uFillTx/>
              <a:latin typeface="Verdana"/>
              <a:ea typeface="メイリオ"/>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Verdana"/>
              <a:ea typeface="メイリオ"/>
              <a:cs typeface="+mn-cs"/>
            </a:endParaRPr>
          </a:p>
          <a:p>
            <a:pPr marL="88900" marR="0" lvl="0" indent="-88900" algn="l" defTabSz="914400" rtl="0" eaLnBrk="1" fontAlgn="auto" latinLnBrk="0" hangingPunct="1">
              <a:lnSpc>
                <a:spcPct val="100000"/>
              </a:lnSpc>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Verdana"/>
                <a:ea typeface="メイリオ"/>
                <a:cs typeface="+mn-cs"/>
              </a:rPr>
              <a:t>・ </a:t>
            </a:r>
            <a:r>
              <a:rPr kumimoji="1" lang="ja-JP" altLang="en-US" sz="1100" b="1" i="0" u="none" strike="noStrike" kern="1200" cap="none" spc="0" normalizeH="0" baseline="0" noProof="0" dirty="0">
                <a:ln>
                  <a:noFill/>
                </a:ln>
                <a:solidFill>
                  <a:prstClr val="black"/>
                </a:solidFill>
                <a:effectLst/>
                <a:uLnTx/>
                <a:uFillTx/>
                <a:latin typeface="Verdana"/>
                <a:ea typeface="メイリオ"/>
                <a:cs typeface="+mn-cs"/>
              </a:rPr>
              <a:t>薬剤情報</a:t>
            </a:r>
            <a:endParaRPr kumimoji="1" lang="en-US" altLang="ja-JP" sz="1100" b="1" i="0" u="none" strike="noStrike" kern="1200" cap="none" spc="0" normalizeH="0" baseline="0" noProof="0" dirty="0">
              <a:ln>
                <a:noFill/>
              </a:ln>
              <a:solidFill>
                <a:prstClr val="black"/>
              </a:solidFill>
              <a:effectLst/>
              <a:uLnTx/>
              <a:uFillTx/>
              <a:latin typeface="Verdana"/>
              <a:ea typeface="メイリオ"/>
              <a:cs typeface="+mn-cs"/>
            </a:endParaRPr>
          </a:p>
          <a:p>
            <a:pPr marL="88900" marR="0" lvl="0" indent="-88900" algn="l" defTabSz="914400" rtl="0" eaLnBrk="1" fontAlgn="auto" latinLnBrk="0" hangingPunct="1">
              <a:lnSpc>
                <a:spcPct val="100000"/>
              </a:lnSpc>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Verdana"/>
                <a:ea typeface="メイリオ"/>
                <a:cs typeface="+mn-cs"/>
              </a:rPr>
              <a:t>・ その他、必要に応じて</a:t>
            </a:r>
            <a:endParaRPr kumimoji="1" lang="en-US" altLang="ja-JP" sz="1100" b="1" i="0" u="none" strike="noStrike" kern="1200" cap="none" spc="0" normalizeH="0" baseline="0" noProof="0" dirty="0">
              <a:ln>
                <a:noFill/>
              </a:ln>
              <a:solidFill>
                <a:prstClr val="black"/>
              </a:solidFill>
              <a:effectLst/>
              <a:uLnTx/>
              <a:uFillTx/>
              <a:latin typeface="Verdana"/>
              <a:ea typeface="メイリオ"/>
              <a:cs typeface="+mn-cs"/>
            </a:endParaRPr>
          </a:p>
          <a:p>
            <a:pPr marL="88900" marR="0" lvl="0" indent="-88900" algn="l" defTabSz="914400" rtl="0" eaLnBrk="1" fontAlgn="auto" latinLnBrk="0" hangingPunct="1">
              <a:lnSpc>
                <a:spcPct val="100000"/>
              </a:lnSpc>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Verdana"/>
                <a:ea typeface="メイリオ"/>
                <a:cs typeface="+mn-cs"/>
              </a:rPr>
              <a:t>　健診情報等</a:t>
            </a:r>
            <a:endParaRPr kumimoji="1" lang="en-US" altLang="ja-JP" sz="1100" b="1" i="0" u="none" strike="noStrike" kern="1200" cap="none" spc="0" normalizeH="0" baseline="0" noProof="0" dirty="0">
              <a:ln>
                <a:noFill/>
              </a:ln>
              <a:solidFill>
                <a:prstClr val="black"/>
              </a:solidFill>
              <a:effectLst/>
              <a:uLnTx/>
              <a:uFillTx/>
              <a:latin typeface="Verdana"/>
              <a:ea typeface="メイリオ"/>
              <a:cs typeface="+mn-cs"/>
            </a:endParaRPr>
          </a:p>
        </p:txBody>
      </p:sp>
      <p:sp>
        <p:nvSpPr>
          <p:cNvPr id="4" name="正方形/長方形 3"/>
          <p:cNvSpPr/>
          <p:nvPr/>
        </p:nvSpPr>
        <p:spPr>
          <a:xfrm>
            <a:off x="4991216" y="3550085"/>
            <a:ext cx="4708596" cy="4492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58775" lvl="0" indent="-358775">
              <a:defRPr/>
            </a:pPr>
            <a:r>
              <a:rPr lang="en-US" altLang="ja-JP" sz="1200" b="1" dirty="0">
                <a:solidFill>
                  <a:prstClr val="black"/>
                </a:solidFill>
                <a:latin typeface="メイリオ"/>
                <a:ea typeface="メイリオ"/>
              </a:rPr>
              <a:t>(</a:t>
            </a:r>
            <a:r>
              <a:rPr kumimoji="1" lang="en-US" altLang="ja-JP" sz="1200" b="1" i="0" u="none" strike="noStrike" kern="1200" cap="none" spc="0" normalizeH="0" baseline="0" noProof="0" dirty="0">
                <a:ln>
                  <a:noFill/>
                </a:ln>
                <a:solidFill>
                  <a:prstClr val="black"/>
                </a:solidFill>
                <a:effectLst/>
                <a:uLnTx/>
                <a:uFillTx/>
                <a:latin typeface="メイリオ"/>
                <a:ea typeface="メイリオ"/>
              </a:rPr>
              <a:t>※)</a:t>
            </a:r>
            <a:r>
              <a:rPr kumimoji="1" lang="ja-JP" altLang="en-US" sz="1200" b="1" i="0" u="none" strike="noStrike" kern="1200" cap="none" spc="0" normalizeH="0" baseline="0" noProof="0" dirty="0">
                <a:ln>
                  <a:noFill/>
                </a:ln>
                <a:solidFill>
                  <a:prstClr val="black"/>
                </a:solidFill>
                <a:effectLst/>
                <a:uLnTx/>
                <a:uFillTx/>
                <a:latin typeface="メイリオ"/>
                <a:ea typeface="メイリオ"/>
              </a:rPr>
              <a:t>　再診時の具体の対応として、薬剤情報の確認や、その他必要に応じて健診情報等の確認を行う旨を規定予定（通知）</a:t>
            </a:r>
            <a:endParaRPr lang="en-US" altLang="ja-JP" sz="1200" b="1" dirty="0">
              <a:solidFill>
                <a:prstClr val="black"/>
              </a:solidFill>
              <a:latin typeface="メイリオ"/>
            </a:endParaRPr>
          </a:p>
        </p:txBody>
      </p:sp>
      <p:sp>
        <p:nvSpPr>
          <p:cNvPr id="34" name="タイトル 3"/>
          <p:cNvSpPr txBox="1">
            <a:spLocks/>
          </p:cNvSpPr>
          <p:nvPr/>
        </p:nvSpPr>
        <p:spPr>
          <a:xfrm>
            <a:off x="0" y="48228"/>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医療</a:t>
            </a:r>
            <a:r>
              <a:rPr lang="en-US" altLang="ja-JP" sz="2000" dirty="0">
                <a:solidFill>
                  <a:prstClr val="black"/>
                </a:solidFill>
                <a:latin typeface="メイリオ" panose="020B0604030504040204" pitchFamily="50" charset="-128"/>
                <a:ea typeface="メイリオ" panose="020B0604030504040204" pitchFamily="50" charset="-128"/>
              </a:rPr>
              <a:t>DX</a:t>
            </a:r>
            <a:r>
              <a:rPr lang="ja-JP" altLang="en-US" sz="2000" dirty="0">
                <a:solidFill>
                  <a:prstClr val="black"/>
                </a:solidFill>
                <a:latin typeface="メイリオ" panose="020B0604030504040204" pitchFamily="50" charset="-128"/>
                <a:ea typeface="メイリオ" panose="020B0604030504040204" pitchFamily="50" charset="-128"/>
              </a:rPr>
              <a:t>の推進のためのオンライン資格確認の導入・普及に関する加算の特例措置</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cxnSp>
        <p:nvCxnSpPr>
          <p:cNvPr id="36" name="直線コネクタ 35"/>
          <p:cNvCxnSpPr/>
          <p:nvPr/>
        </p:nvCxnSpPr>
        <p:spPr>
          <a:xfrm>
            <a:off x="0" y="441118"/>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1495332" y="572293"/>
            <a:ext cx="6048312" cy="338554"/>
          </a:xfrm>
          <a:prstGeom prst="rect">
            <a:avLst/>
          </a:prstGeom>
          <a:noFill/>
          <a:ln w="635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医療機関・薬局に求められること</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39" name="正方形/長方形 38"/>
          <p:cNvSpPr/>
          <p:nvPr/>
        </p:nvSpPr>
        <p:spPr>
          <a:xfrm>
            <a:off x="201035" y="3543003"/>
            <a:ext cx="4413691" cy="315079"/>
          </a:xfrm>
          <a:prstGeom prst="rect">
            <a:avLst/>
          </a:prstGeom>
        </p:spPr>
        <p:style>
          <a:lnRef idx="2">
            <a:schemeClr val="dk1"/>
          </a:lnRef>
          <a:fillRef idx="1">
            <a:schemeClr val="lt1"/>
          </a:fillRef>
          <a:effectRef idx="0">
            <a:schemeClr val="dk1"/>
          </a:effectRef>
          <a:fontRef idx="minor">
            <a:schemeClr val="dk1"/>
          </a:fontRef>
        </p:style>
        <p:txBody>
          <a:bodyPr rtlCol="0" anchor="b"/>
          <a:lstStyle/>
          <a:p>
            <a:pPr lvl="0" algn="ctr">
              <a:defRPr/>
            </a:pPr>
            <a:r>
              <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具体的の対応として問診票の標準的項目を規定（通知）</a:t>
            </a:r>
          </a:p>
        </p:txBody>
      </p:sp>
      <p:sp>
        <p:nvSpPr>
          <p:cNvPr id="5" name="下矢印 4"/>
          <p:cNvSpPr/>
          <p:nvPr/>
        </p:nvSpPr>
        <p:spPr>
          <a:xfrm>
            <a:off x="6837733" y="882867"/>
            <a:ext cx="923365" cy="220813"/>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0" name="テキスト ボックス 39"/>
          <p:cNvSpPr txBox="1"/>
          <p:nvPr/>
        </p:nvSpPr>
        <p:spPr>
          <a:xfrm>
            <a:off x="6309185" y="597158"/>
            <a:ext cx="206178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今般の特例で新たに設定</a:t>
            </a:r>
          </a:p>
        </p:txBody>
      </p:sp>
    </p:spTree>
    <p:extLst>
      <p:ext uri="{BB962C8B-B14F-4D97-AF65-F5344CB8AC3E}">
        <p14:creationId xmlns:p14="http://schemas.microsoft.com/office/powerpoint/2010/main" val="23447484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400"/>
          </a:lnSpc>
          <a:defRPr sz="1200" dirty="0" smtClean="0">
            <a:solidFill>
              <a:prstClr val="black"/>
            </a:solidFill>
            <a:latin typeface="メイリオ" panose="020B0604030504040204" pitchFamily="50" charset="-128"/>
            <a:ea typeface="メイリオ" panose="020B0604030504040204" pitchFamily="50" charset="-128"/>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2_Office ​​テーマ">
  <a:themeElements>
    <a:clrScheme name="R4改定">
      <a:dk1>
        <a:sysClr val="windowText" lastClr="000000"/>
      </a:dk1>
      <a:lt1>
        <a:sysClr val="window" lastClr="FFFFFF"/>
      </a:lt1>
      <a:dk2>
        <a:srgbClr val="0070C0"/>
      </a:dk2>
      <a:lt2>
        <a:srgbClr val="EEECE1"/>
      </a:lt2>
      <a:accent1>
        <a:srgbClr val="0070E5"/>
      </a:accent1>
      <a:accent2>
        <a:srgbClr val="FE5959"/>
      </a:accent2>
      <a:accent3>
        <a:srgbClr val="FF9936"/>
      </a:accent3>
      <a:accent4>
        <a:srgbClr val="6868FE"/>
      </a:accent4>
      <a:accent5>
        <a:srgbClr val="59FEAA"/>
      </a:accent5>
      <a:accent6>
        <a:srgbClr val="59FFFE"/>
      </a:accent6>
      <a:hlink>
        <a:srgbClr val="0000FF"/>
      </a:hlink>
      <a:folHlink>
        <a:srgbClr val="800080"/>
      </a:folHlink>
    </a:clrScheme>
    <a:fontScheme name="ユーザー定義 4">
      <a:majorFont>
        <a:latin typeface="Verdana"/>
        <a:ea typeface="メイリオ"/>
        <a:cs typeface=""/>
      </a:majorFont>
      <a:minorFont>
        <a:latin typeface="Verdan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2278</TotalTime>
  <Words>1031</Words>
  <PresentationFormat>A4 210 x 297 mm</PresentationFormat>
  <Paragraphs>96</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Meiryo UI</vt:lpstr>
      <vt:lpstr>ＭＳ Ｐゴシック</vt:lpstr>
      <vt:lpstr>ＭＳ Ｐ明朝</vt:lpstr>
      <vt:lpstr>メイリオ</vt:lpstr>
      <vt:lpstr>游ゴシック</vt:lpstr>
      <vt:lpstr>Arial</vt:lpstr>
      <vt:lpstr>Calibri</vt:lpstr>
      <vt:lpstr>Verdana</vt:lpstr>
      <vt:lpstr>Wingdings</vt:lpstr>
      <vt:lpstr>Office ​​テーマ</vt:lpstr>
      <vt:lpstr>2_Office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2022-12-22T13:49:16Z</cp:lastPrinted>
  <dcterms:created xsi:type="dcterms:W3CDTF">2021-08-12T06:21:03Z</dcterms:created>
  <dcterms:modified xsi:type="dcterms:W3CDTF">2023-01-30T02:41:13Z</dcterms:modified>
</cp:coreProperties>
</file>